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61" r:id="rId4"/>
    <p:sldId id="318" r:id="rId5"/>
    <p:sldId id="276" r:id="rId6"/>
    <p:sldId id="319" r:id="rId7"/>
    <p:sldId id="320" r:id="rId8"/>
    <p:sldId id="321" r:id="rId9"/>
    <p:sldId id="322" r:id="rId10"/>
    <p:sldId id="323" r:id="rId11"/>
    <p:sldId id="297" r:id="rId12"/>
    <p:sldId id="301" r:id="rId13"/>
    <p:sldId id="302" r:id="rId14"/>
    <p:sldId id="303" r:id="rId15"/>
    <p:sldId id="325" r:id="rId16"/>
    <p:sldId id="304" r:id="rId17"/>
    <p:sldId id="305" r:id="rId18"/>
    <p:sldId id="306" r:id="rId19"/>
    <p:sldId id="307" r:id="rId20"/>
    <p:sldId id="326" r:id="rId21"/>
    <p:sldId id="328" r:id="rId22"/>
    <p:sldId id="300" r:id="rId23"/>
    <p:sldId id="310" r:id="rId24"/>
    <p:sldId id="315" r:id="rId25"/>
    <p:sldId id="317" r:id="rId26"/>
    <p:sldId id="327" r:id="rId27"/>
    <p:sldId id="316" r:id="rId28"/>
    <p:sldId id="324" r:id="rId29"/>
    <p:sldId id="275" r:id="rId3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898A20-F78B-838D-DF69-44B7BF2DB3C0}" name="Mariana Varela" initials="MV" userId="S-1-5-21-372990533-3756264478-461865422-11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6"/>
    <a:srgbClr val="E5912B"/>
    <a:srgbClr val="995C13"/>
    <a:srgbClr val="A7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459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ECCA-1D71-E8F4-D2F7-FFDEFAB93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41F285-3BB2-5A2B-91D8-651D49AD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768E54E-FD3E-517B-26C3-77BEE751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99C4F4D-128F-5AF5-3814-0C7EC682C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A212AB5-13C6-3262-C294-09D6FC37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169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C6C42-60B4-DF1A-14FE-158644459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8CFD0DA-37E8-F03A-43E4-857ACFED4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B279CD2-24A3-D6CF-5BDD-4D23937A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BBCDEAC-7256-D608-48D5-14A724F9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201618F-825D-10D1-1766-8D03C82C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2336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A03596-28C8-C57E-3018-9A70847556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10BB55D-4AF2-671E-6A98-3FC92EEBD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87A3FFB-A5DE-C7F5-12D3-709680334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B2F2C74-3516-CAF0-C8E9-A6E88C65C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5F59BEB-2E98-D751-6B6D-B19E8F14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76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18BBB-B091-22F4-5AE2-AFAD847B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2C64EB9-D11A-5471-EF51-78530E10B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F894BE1-2BB9-6404-02CF-70B09AFB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754E05B-5520-DB83-C6EE-2BF6FC0C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AA4EDA6-F2D2-4532-58FF-4A7A5F591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787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C2445-24DD-9ECD-76BD-03E15C440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13D1E5A-2082-BA85-F3D2-4F06CF48D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DFAADC9-1139-E8DC-42AE-D73A1879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53B448A-21C4-D571-68A7-8688B9B94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3E19E30-7503-A544-94E6-6C57F797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657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4C985-A670-B8A2-8206-3AA1AA061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5C5E166-527D-0460-6A16-738EC4DF4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140BBAE-585B-EB08-5E18-5CCA3256A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0C76BEB-718F-EC90-9919-7A24CF62B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B2DF8AD-B905-979C-8F5F-A50952FC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486269B-7540-EBC9-7B4A-04791B5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611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36EE4-C48D-F493-016E-19BDA7CD9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EA7BEA7-AEAD-EFB4-2029-958F7D922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B8A54C-80C3-8A08-6AC7-19019B584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EED76A00-DA03-6A81-DD4E-E0C2ED9FD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05739EB-EE00-9510-6A4A-93DBC30BB4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7126F92F-B682-82F2-9632-89607FB8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15C44E93-83A0-688D-4912-58AFF3B8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A4F3C3E-C809-78B0-063E-8A2F610B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663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22FAD-9647-278B-D86B-41A58D83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F6A37046-BFE5-65DE-A7E3-BB437F1E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79DAE65-461E-CE88-4F1F-C517AF92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4AFAF3F-24BE-5C66-4A71-1A954098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040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4F0FA93-F530-7DCE-D365-9D417588C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A6FA3BF-5EC4-5190-8A42-CC713F2A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2E52ED3-3292-23C8-8F72-6D0D701C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337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B4234-1CAA-7B27-92FA-7F78A3F8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E1702C0-814F-7C1F-01E5-90DB6F813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EF3742E-02FA-7923-3693-91D06A686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A3E0244-92E3-70D0-DDD9-AA57CFC4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199CF0D-1BDD-7B3C-406A-1556BB3C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BFAAAA2-37AD-ECB3-FB6A-51A92754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523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CCDF3D-B3B8-C11E-9BDE-61B503E6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5C5E99A-6AB1-8EBA-5355-F3AAD2D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0A12530-BE1C-A62C-FBCC-E129E4555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9C68C8E-F4AB-84C4-793B-6EC338DC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EFA99B4-33CA-FFDB-D25B-A672EA26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83F7E4B-F683-844C-9CF2-C30B47BA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922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DE27F79B-6223-E1D8-D449-0AD98F0A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87BE8AC-7620-6315-34A5-CC0051220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3559825-AB18-A88B-CB63-E3222E914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5487-8D32-4191-8F4D-A0FC45020A9E}" type="datetimeFigureOut">
              <a:rPr lang="pt-PT" smtClean="0"/>
              <a:t>02/08/2024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A644A62-1F29-A562-3223-C1D6FEE3A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00A494E-8A99-24F6-9D8D-6F3662B03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21B4A-3126-4906-B2E6-92ECFF0B6D2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725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árvore, céu, captura de ecrã, ar livre&#10;&#10;Descrição gerada automaticamente">
            <a:extLst>
              <a:ext uri="{FF2B5EF4-FFF2-40B4-BE49-F238E27FC236}">
                <a16:creationId xmlns:a16="http://schemas.microsoft.com/office/drawing/2014/main" id="{085886C9-92DC-E464-4E71-1AC911FC8A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B955D34-6841-8155-8ABC-154C8370C7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40202" y="994275"/>
            <a:ext cx="10457219" cy="947918"/>
          </a:xfrm>
        </p:spPr>
        <p:txBody>
          <a:bodyPr>
            <a:normAutofit/>
          </a:bodyPr>
          <a:lstStyle/>
          <a:p>
            <a:pPr algn="l"/>
            <a:r>
              <a:rPr lang="pt-PT" sz="3600" b="1" dirty="0">
                <a:solidFill>
                  <a:srgbClr val="002856"/>
                </a:solidFill>
                <a:latin typeface="Montserrat Bold" panose="00000800000000000000" pitchFamily="2" charset="0"/>
              </a:rPr>
              <a:t>REUNIÃO SEMESTRAL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DD3C77-41E6-F839-9051-6F6A8CC923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540202" y="5863725"/>
            <a:ext cx="5320145" cy="308080"/>
          </a:xfrm>
        </p:spPr>
        <p:txBody>
          <a:bodyPr>
            <a:normAutofit/>
          </a:bodyPr>
          <a:lstStyle/>
          <a:p>
            <a:pPr algn="l"/>
            <a:r>
              <a:rPr lang="pt-PT" sz="1400" i="1" dirty="0">
                <a:solidFill>
                  <a:schemeClr val="bg1"/>
                </a:solidFill>
                <a:latin typeface="Montserrat" panose="00000500000000000000" pitchFamily="2" charset="0"/>
              </a:rPr>
              <a:t>Escritório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52C3F87-090B-5036-B1CB-1A7485AA14C5}"/>
              </a:ext>
            </a:extLst>
          </p:cNvPr>
          <p:cNvSpPr txBox="1">
            <a:spLocks/>
          </p:cNvSpPr>
          <p:nvPr/>
        </p:nvSpPr>
        <p:spPr>
          <a:xfrm>
            <a:off x="540202" y="1981871"/>
            <a:ext cx="10457219" cy="8565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800" b="1" dirty="0">
                <a:solidFill>
                  <a:srgbClr val="E5912B"/>
                </a:solidFill>
                <a:latin typeface="Montserrat" panose="00000500000000000000" pitchFamily="2" charset="0"/>
              </a:rPr>
              <a:t>Apresentação dos Principais Indicadores</a:t>
            </a:r>
          </a:p>
          <a:p>
            <a:pPr algn="l"/>
            <a:r>
              <a:rPr lang="pt-PT" sz="2800" b="1" dirty="0">
                <a:solidFill>
                  <a:srgbClr val="E5912B"/>
                </a:solidFill>
                <a:latin typeface="Montserrat" panose="00000500000000000000" pitchFamily="2" charset="0"/>
              </a:rPr>
              <a:t>de Gestão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C618720-778C-4465-443C-2D43B3A8DF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0200" y="3396576"/>
            <a:ext cx="3814085" cy="17809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PT" sz="1600" dirty="0">
                <a:solidFill>
                  <a:srgbClr val="002856"/>
                </a:solidFill>
                <a:latin typeface="Montserrat" panose="00000500000000000000" pitchFamily="2" charset="0"/>
              </a:rPr>
              <a:t>Margarida Fonseca</a:t>
            </a:r>
          </a:p>
          <a:p>
            <a:pPr algn="l">
              <a:lnSpc>
                <a:spcPct val="120000"/>
              </a:lnSpc>
            </a:pPr>
            <a:r>
              <a:rPr lang="pt-PT" sz="1600" dirty="0">
                <a:solidFill>
                  <a:srgbClr val="002856"/>
                </a:solidFill>
                <a:latin typeface="Montserrat" panose="00000500000000000000" pitchFamily="2" charset="0"/>
              </a:rPr>
              <a:t>Nuno Matos</a:t>
            </a:r>
          </a:p>
          <a:p>
            <a:pPr algn="l">
              <a:lnSpc>
                <a:spcPct val="120000"/>
              </a:lnSpc>
            </a:pPr>
            <a:r>
              <a:rPr lang="pt-PT" sz="1600" dirty="0">
                <a:solidFill>
                  <a:srgbClr val="002856"/>
                </a:solidFill>
                <a:latin typeface="Montserrat" panose="00000500000000000000" pitchFamily="2" charset="0"/>
              </a:rPr>
              <a:t>Mariana Varela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753B479-6B94-C700-C07F-CCA46114B48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0201" y="6262849"/>
            <a:ext cx="5320145" cy="30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PT" sz="1400" i="1" dirty="0">
                <a:solidFill>
                  <a:schemeClr val="bg1"/>
                </a:solidFill>
                <a:latin typeface="Montserrat" panose="00000500000000000000" pitchFamily="2" charset="0"/>
              </a:rPr>
              <a:t>24/07/2024</a:t>
            </a:r>
          </a:p>
        </p:txBody>
      </p:sp>
    </p:spTree>
    <p:extLst>
      <p:ext uri="{BB962C8B-B14F-4D97-AF65-F5344CB8AC3E}">
        <p14:creationId xmlns:p14="http://schemas.microsoft.com/office/powerpoint/2010/main" val="55000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Organograma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SISTEMA DE GESTÃO DA QUALIDADE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E1E5EC26-973B-F720-D366-52E0C28DB0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53895" y="17814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ABA6F52-E8DA-C160-AA57-A6EC0DF0ED52}"/>
              </a:ext>
            </a:extLst>
          </p:cNvPr>
          <p:cNvSpPr txBox="1"/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pic>
        <p:nvPicPr>
          <p:cNvPr id="4" name="Imagem 3" descr="Uma imagem com texto, captura de ecrã, Marca, logótipo&#10;&#10;Descrição gerada automaticamente">
            <a:extLst>
              <a:ext uri="{FF2B5EF4-FFF2-40B4-BE49-F238E27FC236}">
                <a16:creationId xmlns:a16="http://schemas.microsoft.com/office/drawing/2014/main" id="{CA129061-10BB-0D2D-AE67-AB89960CF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6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Google Shape;1107;p45">
            <a:extLst>
              <a:ext uri="{FF2B5EF4-FFF2-40B4-BE49-F238E27FC236}">
                <a16:creationId xmlns:a16="http://schemas.microsoft.com/office/drawing/2014/main" id="{E6F13FE4-9859-F8A6-0886-B59A832AC45F}"/>
              </a:ext>
            </a:extLst>
          </p:cNvPr>
          <p:cNvSpPr/>
          <p:nvPr/>
        </p:nvSpPr>
        <p:spPr>
          <a:xfrm>
            <a:off x="7813914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12;p45">
            <a:extLst>
              <a:ext uri="{FF2B5EF4-FFF2-40B4-BE49-F238E27FC236}">
                <a16:creationId xmlns:a16="http://schemas.microsoft.com/office/drawing/2014/main" id="{E31DE467-0BB6-5AA3-6479-F5116EF47AA1}"/>
              </a:ext>
            </a:extLst>
          </p:cNvPr>
          <p:cNvSpPr txBox="1"/>
          <p:nvPr/>
        </p:nvSpPr>
        <p:spPr>
          <a:xfrm>
            <a:off x="8866764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E5912B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sz="1600" b="1" dirty="0">
              <a:solidFill>
                <a:srgbClr val="E5912B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46" name="Google Shape;1114;p45">
            <a:extLst>
              <a:ext uri="{FF2B5EF4-FFF2-40B4-BE49-F238E27FC236}">
                <a16:creationId xmlns:a16="http://schemas.microsoft.com/office/drawing/2014/main" id="{85AD6619-0938-89E1-0714-ECE9146E3437}"/>
              </a:ext>
            </a:extLst>
          </p:cNvPr>
          <p:cNvCxnSpPr/>
          <p:nvPr/>
        </p:nvCxnSpPr>
        <p:spPr>
          <a:xfrm>
            <a:off x="9165264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E591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1107;p45">
            <a:extLst>
              <a:ext uri="{FF2B5EF4-FFF2-40B4-BE49-F238E27FC236}">
                <a16:creationId xmlns:a16="http://schemas.microsoft.com/office/drawing/2014/main" id="{F966EEE0-D1E1-29D1-6C95-543B90035BB2}"/>
              </a:ext>
            </a:extLst>
          </p:cNvPr>
          <p:cNvSpPr/>
          <p:nvPr/>
        </p:nvSpPr>
        <p:spPr>
          <a:xfrm>
            <a:off x="4516485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12;p45">
            <a:extLst>
              <a:ext uri="{FF2B5EF4-FFF2-40B4-BE49-F238E27FC236}">
                <a16:creationId xmlns:a16="http://schemas.microsoft.com/office/drawing/2014/main" id="{71B3DD2E-1092-CB13-F83E-70E7D0A35008}"/>
              </a:ext>
            </a:extLst>
          </p:cNvPr>
          <p:cNvSpPr txBox="1"/>
          <p:nvPr/>
        </p:nvSpPr>
        <p:spPr>
          <a:xfrm>
            <a:off x="5569335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2023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49" name="Google Shape;1114;p45">
            <a:extLst>
              <a:ext uri="{FF2B5EF4-FFF2-40B4-BE49-F238E27FC236}">
                <a16:creationId xmlns:a16="http://schemas.microsoft.com/office/drawing/2014/main" id="{BA736667-3F6F-C2A6-C6E5-C44351719F98}"/>
              </a:ext>
            </a:extLst>
          </p:cNvPr>
          <p:cNvCxnSpPr/>
          <p:nvPr/>
        </p:nvCxnSpPr>
        <p:spPr>
          <a:xfrm>
            <a:off x="5856818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1112;p45">
            <a:extLst>
              <a:ext uri="{FF2B5EF4-FFF2-40B4-BE49-F238E27FC236}">
                <a16:creationId xmlns:a16="http://schemas.microsoft.com/office/drawing/2014/main" id="{B44A234E-B102-EA38-C054-9189B287DA3F}"/>
              </a:ext>
            </a:extLst>
          </p:cNvPr>
          <p:cNvSpPr txBox="1"/>
          <p:nvPr/>
        </p:nvSpPr>
        <p:spPr>
          <a:xfrm>
            <a:off x="3270961" y="2458772"/>
            <a:ext cx="5650076" cy="42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APRESENTAÇÃO DE PROPOSTAS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1" name="Google Shape;1107;p45">
            <a:extLst>
              <a:ext uri="{FF2B5EF4-FFF2-40B4-BE49-F238E27FC236}">
                <a16:creationId xmlns:a16="http://schemas.microsoft.com/office/drawing/2014/main" id="{E80C361C-1CE5-D231-C74C-DAF03987A7AF}"/>
              </a:ext>
            </a:extLst>
          </p:cNvPr>
          <p:cNvSpPr/>
          <p:nvPr/>
        </p:nvSpPr>
        <p:spPr>
          <a:xfrm>
            <a:off x="1219056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112;p45">
            <a:extLst>
              <a:ext uri="{FF2B5EF4-FFF2-40B4-BE49-F238E27FC236}">
                <a16:creationId xmlns:a16="http://schemas.microsoft.com/office/drawing/2014/main" id="{6FB94416-20D7-D2B4-53C5-6A69136CFE0F}"/>
              </a:ext>
            </a:extLst>
          </p:cNvPr>
          <p:cNvSpPr txBox="1"/>
          <p:nvPr/>
        </p:nvSpPr>
        <p:spPr>
          <a:xfrm>
            <a:off x="2271906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2022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53" name="Google Shape;1114;p45">
            <a:extLst>
              <a:ext uri="{FF2B5EF4-FFF2-40B4-BE49-F238E27FC236}">
                <a16:creationId xmlns:a16="http://schemas.microsoft.com/office/drawing/2014/main" id="{C6E39876-E6B5-5CBB-23BB-774435898AA5}"/>
              </a:ext>
            </a:extLst>
          </p:cNvPr>
          <p:cNvCxnSpPr/>
          <p:nvPr/>
        </p:nvCxnSpPr>
        <p:spPr>
          <a:xfrm>
            <a:off x="2570406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1095;p45">
            <a:extLst>
              <a:ext uri="{FF2B5EF4-FFF2-40B4-BE49-F238E27FC236}">
                <a16:creationId xmlns:a16="http://schemas.microsoft.com/office/drawing/2014/main" id="{D5C11DF0-9816-B09A-DA22-920E8ABE5327}"/>
              </a:ext>
            </a:extLst>
          </p:cNvPr>
          <p:cNvSpPr txBox="1"/>
          <p:nvPr/>
        </p:nvSpPr>
        <p:spPr>
          <a:xfrm>
            <a:off x="188863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5 000 000, 00€</a:t>
            </a:r>
          </a:p>
        </p:txBody>
      </p:sp>
      <p:sp>
        <p:nvSpPr>
          <p:cNvPr id="55" name="Google Shape;1097;p45">
            <a:extLst>
              <a:ext uri="{FF2B5EF4-FFF2-40B4-BE49-F238E27FC236}">
                <a16:creationId xmlns:a16="http://schemas.microsoft.com/office/drawing/2014/main" id="{0D7ECF82-6A8E-4FCC-7C2A-6A8AD8895C97}"/>
              </a:ext>
            </a:extLst>
          </p:cNvPr>
          <p:cNvSpPr txBox="1"/>
          <p:nvPr/>
        </p:nvSpPr>
        <p:spPr>
          <a:xfrm>
            <a:off x="1661632" y="3790269"/>
            <a:ext cx="223484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apresentação de propostas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1097;p45">
            <a:extLst>
              <a:ext uri="{FF2B5EF4-FFF2-40B4-BE49-F238E27FC236}">
                <a16:creationId xmlns:a16="http://schemas.microsoft.com/office/drawing/2014/main" id="{00187E68-095F-ED2C-6E15-241C770AEA7A}"/>
              </a:ext>
            </a:extLst>
          </p:cNvPr>
          <p:cNvSpPr txBox="1"/>
          <p:nvPr/>
        </p:nvSpPr>
        <p:spPr>
          <a:xfrm>
            <a:off x="1502284" y="4809361"/>
            <a:ext cx="2553539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Apresentação de Propostas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1095;p45">
            <a:extLst>
              <a:ext uri="{FF2B5EF4-FFF2-40B4-BE49-F238E27FC236}">
                <a16:creationId xmlns:a16="http://schemas.microsoft.com/office/drawing/2014/main" id="{E0544F8F-15FB-EFC1-DDD3-768BABC6C1EE}"/>
              </a:ext>
            </a:extLst>
          </p:cNvPr>
          <p:cNvSpPr txBox="1"/>
          <p:nvPr/>
        </p:nvSpPr>
        <p:spPr>
          <a:xfrm>
            <a:off x="1886357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D2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3 825 874, 00€</a:t>
            </a:r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09FB4416-6B61-C0BE-8B2C-AF7780FA3E61}"/>
              </a:ext>
            </a:extLst>
          </p:cNvPr>
          <p:cNvCxnSpPr>
            <a:cxnSpLocks/>
          </p:cNvCxnSpPr>
          <p:nvPr/>
        </p:nvCxnSpPr>
        <p:spPr>
          <a:xfrm>
            <a:off x="165469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095;p45">
            <a:extLst>
              <a:ext uri="{FF2B5EF4-FFF2-40B4-BE49-F238E27FC236}">
                <a16:creationId xmlns:a16="http://schemas.microsoft.com/office/drawing/2014/main" id="{A0606764-56E0-DAC3-810C-8A1E00300E73}"/>
              </a:ext>
            </a:extLst>
          </p:cNvPr>
          <p:cNvSpPr txBox="1"/>
          <p:nvPr/>
        </p:nvSpPr>
        <p:spPr>
          <a:xfrm>
            <a:off x="1884261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D2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76,5%</a:t>
            </a:r>
          </a:p>
        </p:txBody>
      </p:sp>
      <p:sp>
        <p:nvSpPr>
          <p:cNvPr id="61" name="Google Shape;1095;p45">
            <a:extLst>
              <a:ext uri="{FF2B5EF4-FFF2-40B4-BE49-F238E27FC236}">
                <a16:creationId xmlns:a16="http://schemas.microsoft.com/office/drawing/2014/main" id="{C1DCDA5E-F9CC-49FE-4474-83DE84C41ABF}"/>
              </a:ext>
            </a:extLst>
          </p:cNvPr>
          <p:cNvSpPr txBox="1"/>
          <p:nvPr/>
        </p:nvSpPr>
        <p:spPr>
          <a:xfrm>
            <a:off x="5183566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6 250 000€</a:t>
            </a:r>
            <a:endParaRPr sz="1400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62" name="Google Shape;1095;p45">
            <a:extLst>
              <a:ext uri="{FF2B5EF4-FFF2-40B4-BE49-F238E27FC236}">
                <a16:creationId xmlns:a16="http://schemas.microsoft.com/office/drawing/2014/main" id="{44234C14-D967-1CE3-F7EA-7FA97F2C6290}"/>
              </a:ext>
            </a:extLst>
          </p:cNvPr>
          <p:cNvSpPr txBox="1"/>
          <p:nvPr/>
        </p:nvSpPr>
        <p:spPr>
          <a:xfrm>
            <a:off x="5181284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7 372 823€</a:t>
            </a:r>
            <a:endParaRPr dirty="0">
              <a:sym typeface="Roboto"/>
            </a:endParaRPr>
          </a:p>
        </p:txBody>
      </p: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9F819D04-1DEE-C8B1-9D6A-A00EC3842264}"/>
              </a:ext>
            </a:extLst>
          </p:cNvPr>
          <p:cNvCxnSpPr>
            <a:cxnSpLocks/>
          </p:cNvCxnSpPr>
          <p:nvPr/>
        </p:nvCxnSpPr>
        <p:spPr>
          <a:xfrm>
            <a:off x="4949620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Google Shape;1095;p45">
            <a:extLst>
              <a:ext uri="{FF2B5EF4-FFF2-40B4-BE49-F238E27FC236}">
                <a16:creationId xmlns:a16="http://schemas.microsoft.com/office/drawing/2014/main" id="{83EF2D18-A016-80E0-D702-38DAF618DBDD}"/>
              </a:ext>
            </a:extLst>
          </p:cNvPr>
          <p:cNvSpPr txBox="1"/>
          <p:nvPr/>
        </p:nvSpPr>
        <p:spPr>
          <a:xfrm>
            <a:off x="5179188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118%</a:t>
            </a:r>
            <a:endParaRPr dirty="0">
              <a:sym typeface="Roboto"/>
            </a:endParaRPr>
          </a:p>
        </p:txBody>
      </p:sp>
      <p:sp>
        <p:nvSpPr>
          <p:cNvPr id="65" name="Google Shape;1095;p45">
            <a:extLst>
              <a:ext uri="{FF2B5EF4-FFF2-40B4-BE49-F238E27FC236}">
                <a16:creationId xmlns:a16="http://schemas.microsoft.com/office/drawing/2014/main" id="{A9567551-49E6-81A5-1BF1-D2F0C8AEE7AE}"/>
              </a:ext>
            </a:extLst>
          </p:cNvPr>
          <p:cNvSpPr txBox="1"/>
          <p:nvPr/>
        </p:nvSpPr>
        <p:spPr>
          <a:xfrm>
            <a:off x="847482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E5912B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7 450 000€</a:t>
            </a:r>
            <a:endParaRPr sz="1400" dirty="0">
              <a:solidFill>
                <a:srgbClr val="E5912B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1095;p45">
            <a:extLst>
              <a:ext uri="{FF2B5EF4-FFF2-40B4-BE49-F238E27FC236}">
                <a16:creationId xmlns:a16="http://schemas.microsoft.com/office/drawing/2014/main" id="{AA46DEDD-2C1D-8A46-FA73-95CC75D7E842}"/>
              </a:ext>
            </a:extLst>
          </p:cNvPr>
          <p:cNvSpPr txBox="1"/>
          <p:nvPr/>
        </p:nvSpPr>
        <p:spPr>
          <a:xfrm>
            <a:off x="8472547" y="5060776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5 835 658€ </a:t>
            </a:r>
          </a:p>
        </p:txBody>
      </p:sp>
      <p:cxnSp>
        <p:nvCxnSpPr>
          <p:cNvPr id="67" name="Conexão reta 66">
            <a:extLst>
              <a:ext uri="{FF2B5EF4-FFF2-40B4-BE49-F238E27FC236}">
                <a16:creationId xmlns:a16="http://schemas.microsoft.com/office/drawing/2014/main" id="{28939B9C-ADDC-4B51-1822-9557E81DB24B}"/>
              </a:ext>
            </a:extLst>
          </p:cNvPr>
          <p:cNvCxnSpPr>
            <a:cxnSpLocks/>
          </p:cNvCxnSpPr>
          <p:nvPr/>
        </p:nvCxnSpPr>
        <p:spPr>
          <a:xfrm>
            <a:off x="824088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Google Shape;1095;p45">
            <a:extLst>
              <a:ext uri="{FF2B5EF4-FFF2-40B4-BE49-F238E27FC236}">
                <a16:creationId xmlns:a16="http://schemas.microsoft.com/office/drawing/2014/main" id="{2A46A34D-8C6C-7AE6-8F74-2A49B43D2511}"/>
              </a:ext>
            </a:extLst>
          </p:cNvPr>
          <p:cNvSpPr txBox="1"/>
          <p:nvPr/>
        </p:nvSpPr>
        <p:spPr>
          <a:xfrm>
            <a:off x="8470451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157%</a:t>
            </a:r>
            <a:endParaRPr sz="1400" b="1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1097;p45">
            <a:extLst>
              <a:ext uri="{FF2B5EF4-FFF2-40B4-BE49-F238E27FC236}">
                <a16:creationId xmlns:a16="http://schemas.microsoft.com/office/drawing/2014/main" id="{4098641A-0484-B69F-AB8A-CBCBC1582750}"/>
              </a:ext>
            </a:extLst>
          </p:cNvPr>
          <p:cNvSpPr txBox="1"/>
          <p:nvPr/>
        </p:nvSpPr>
        <p:spPr>
          <a:xfrm>
            <a:off x="4914778" y="3763415"/>
            <a:ext cx="223484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apresentação de propostas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1097;p45">
            <a:extLst>
              <a:ext uri="{FF2B5EF4-FFF2-40B4-BE49-F238E27FC236}">
                <a16:creationId xmlns:a16="http://schemas.microsoft.com/office/drawing/2014/main" id="{22FF9489-F9EA-8FAD-3B2A-372F7548586E}"/>
              </a:ext>
            </a:extLst>
          </p:cNvPr>
          <p:cNvSpPr txBox="1"/>
          <p:nvPr/>
        </p:nvSpPr>
        <p:spPr>
          <a:xfrm>
            <a:off x="8256491" y="3758787"/>
            <a:ext cx="223484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apresentação de propostas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71" name="Google Shape;1097;p45">
            <a:extLst>
              <a:ext uri="{FF2B5EF4-FFF2-40B4-BE49-F238E27FC236}">
                <a16:creationId xmlns:a16="http://schemas.microsoft.com/office/drawing/2014/main" id="{CB7C9600-F52B-2D1A-C7FD-9FBB31515F7E}"/>
              </a:ext>
            </a:extLst>
          </p:cNvPr>
          <p:cNvSpPr txBox="1"/>
          <p:nvPr/>
        </p:nvSpPr>
        <p:spPr>
          <a:xfrm>
            <a:off x="4795116" y="4807668"/>
            <a:ext cx="2553539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Apresentação de Propostas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1097;p45">
            <a:extLst>
              <a:ext uri="{FF2B5EF4-FFF2-40B4-BE49-F238E27FC236}">
                <a16:creationId xmlns:a16="http://schemas.microsoft.com/office/drawing/2014/main" id="{E129DD21-D93D-B92F-EC4D-78F00F499C6E}"/>
              </a:ext>
            </a:extLst>
          </p:cNvPr>
          <p:cNvSpPr txBox="1"/>
          <p:nvPr/>
        </p:nvSpPr>
        <p:spPr>
          <a:xfrm>
            <a:off x="8097143" y="4807668"/>
            <a:ext cx="2553539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Apresentação de Propostas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pic>
        <p:nvPicPr>
          <p:cNvPr id="73" name="Imagem 72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B3FD6155-31EA-E3C8-2AD2-32CC26B7A1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59"/>
          <a:stretch/>
        </p:blipFill>
        <p:spPr>
          <a:xfrm>
            <a:off x="1219056" y="1716507"/>
            <a:ext cx="2184983" cy="675616"/>
          </a:xfrm>
          <a:prstGeom prst="rect">
            <a:avLst/>
          </a:prstGeom>
        </p:spPr>
      </p:pic>
      <p:sp>
        <p:nvSpPr>
          <p:cNvPr id="3" name="Google Shape;1097;p45">
            <a:extLst>
              <a:ext uri="{FF2B5EF4-FFF2-40B4-BE49-F238E27FC236}">
                <a16:creationId xmlns:a16="http://schemas.microsoft.com/office/drawing/2014/main" id="{BFAF86F0-3F02-556E-9BBB-40495C40E993}"/>
              </a:ext>
            </a:extLst>
          </p:cNvPr>
          <p:cNvSpPr txBox="1"/>
          <p:nvPr/>
        </p:nvSpPr>
        <p:spPr>
          <a:xfrm>
            <a:off x="9005851" y="5728810"/>
            <a:ext cx="1838362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 meio do ano)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1095;p45">
            <a:extLst>
              <a:ext uri="{FF2B5EF4-FFF2-40B4-BE49-F238E27FC236}">
                <a16:creationId xmlns:a16="http://schemas.microsoft.com/office/drawing/2014/main" id="{8A8A0DA3-0EA6-C220-FFC0-B0DAA5F9AAD1}"/>
              </a:ext>
            </a:extLst>
          </p:cNvPr>
          <p:cNvSpPr txBox="1"/>
          <p:nvPr/>
        </p:nvSpPr>
        <p:spPr>
          <a:xfrm>
            <a:off x="8469208" y="538447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78%</a:t>
            </a:r>
            <a:endParaRPr sz="1400" b="1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1097;p45">
            <a:extLst>
              <a:ext uri="{FF2B5EF4-FFF2-40B4-BE49-F238E27FC236}">
                <a16:creationId xmlns:a16="http://schemas.microsoft.com/office/drawing/2014/main" id="{065D8AE9-CC6A-085C-1193-0C6B472C127F}"/>
              </a:ext>
            </a:extLst>
          </p:cNvPr>
          <p:cNvSpPr txBox="1"/>
          <p:nvPr/>
        </p:nvSpPr>
        <p:spPr>
          <a:xfrm>
            <a:off x="9004608" y="5360999"/>
            <a:ext cx="222060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anual)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99358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91CA33FD-D68C-E662-895F-F963390776AD}"/>
              </a:ext>
            </a:extLst>
          </p:cNvPr>
          <p:cNvSpPr/>
          <p:nvPr/>
        </p:nvSpPr>
        <p:spPr>
          <a:xfrm>
            <a:off x="7813914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12;p45">
            <a:extLst>
              <a:ext uri="{FF2B5EF4-FFF2-40B4-BE49-F238E27FC236}">
                <a16:creationId xmlns:a16="http://schemas.microsoft.com/office/drawing/2014/main" id="{B4FD1C92-A222-429F-73CB-493888187834}"/>
              </a:ext>
            </a:extLst>
          </p:cNvPr>
          <p:cNvSpPr txBox="1"/>
          <p:nvPr/>
        </p:nvSpPr>
        <p:spPr>
          <a:xfrm>
            <a:off x="8866764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E5912B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sz="1600" b="1" dirty="0">
              <a:solidFill>
                <a:srgbClr val="E5912B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7" name="Google Shape;1114;p45">
            <a:extLst>
              <a:ext uri="{FF2B5EF4-FFF2-40B4-BE49-F238E27FC236}">
                <a16:creationId xmlns:a16="http://schemas.microsoft.com/office/drawing/2014/main" id="{6E867E15-CB85-BEA8-5B1D-585F45B5D19D}"/>
              </a:ext>
            </a:extLst>
          </p:cNvPr>
          <p:cNvCxnSpPr/>
          <p:nvPr/>
        </p:nvCxnSpPr>
        <p:spPr>
          <a:xfrm>
            <a:off x="9165264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E591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107;p45">
            <a:extLst>
              <a:ext uri="{FF2B5EF4-FFF2-40B4-BE49-F238E27FC236}">
                <a16:creationId xmlns:a16="http://schemas.microsoft.com/office/drawing/2014/main" id="{61AABC18-C45A-8979-689D-8C23FBE21300}"/>
              </a:ext>
            </a:extLst>
          </p:cNvPr>
          <p:cNvSpPr/>
          <p:nvPr/>
        </p:nvSpPr>
        <p:spPr>
          <a:xfrm>
            <a:off x="4516485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12;p45">
            <a:extLst>
              <a:ext uri="{FF2B5EF4-FFF2-40B4-BE49-F238E27FC236}">
                <a16:creationId xmlns:a16="http://schemas.microsoft.com/office/drawing/2014/main" id="{EA5DFB42-2B7E-9BB5-E757-C317081A3291}"/>
              </a:ext>
            </a:extLst>
          </p:cNvPr>
          <p:cNvSpPr txBox="1"/>
          <p:nvPr/>
        </p:nvSpPr>
        <p:spPr>
          <a:xfrm>
            <a:off x="5569335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2023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9" name="Google Shape;1114;p45">
            <a:extLst>
              <a:ext uri="{FF2B5EF4-FFF2-40B4-BE49-F238E27FC236}">
                <a16:creationId xmlns:a16="http://schemas.microsoft.com/office/drawing/2014/main" id="{E77ADCF2-7A7B-C49F-EB32-FC03FE9A59D6}"/>
              </a:ext>
            </a:extLst>
          </p:cNvPr>
          <p:cNvCxnSpPr/>
          <p:nvPr/>
        </p:nvCxnSpPr>
        <p:spPr>
          <a:xfrm>
            <a:off x="5856818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112;p45">
            <a:extLst>
              <a:ext uri="{FF2B5EF4-FFF2-40B4-BE49-F238E27FC236}">
                <a16:creationId xmlns:a16="http://schemas.microsoft.com/office/drawing/2014/main" id="{23FFF272-5453-1AB4-7085-C2FD9F1D571F}"/>
              </a:ext>
            </a:extLst>
          </p:cNvPr>
          <p:cNvSpPr txBox="1"/>
          <p:nvPr/>
        </p:nvSpPr>
        <p:spPr>
          <a:xfrm>
            <a:off x="3270961" y="2458772"/>
            <a:ext cx="5650076" cy="42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ANGARIAÇÃO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" name="Google Shape;1107;p45">
            <a:extLst>
              <a:ext uri="{FF2B5EF4-FFF2-40B4-BE49-F238E27FC236}">
                <a16:creationId xmlns:a16="http://schemas.microsoft.com/office/drawing/2014/main" id="{D7AE9BEA-E661-FF12-C731-68C7B19AE5A0}"/>
              </a:ext>
            </a:extLst>
          </p:cNvPr>
          <p:cNvSpPr/>
          <p:nvPr/>
        </p:nvSpPr>
        <p:spPr>
          <a:xfrm>
            <a:off x="1219056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12;p45">
            <a:extLst>
              <a:ext uri="{FF2B5EF4-FFF2-40B4-BE49-F238E27FC236}">
                <a16:creationId xmlns:a16="http://schemas.microsoft.com/office/drawing/2014/main" id="{9BCD8C24-6FE2-5D13-9790-A850FA7A06A6}"/>
              </a:ext>
            </a:extLst>
          </p:cNvPr>
          <p:cNvSpPr txBox="1"/>
          <p:nvPr/>
        </p:nvSpPr>
        <p:spPr>
          <a:xfrm>
            <a:off x="2271906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2022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3" name="Google Shape;1114;p45">
            <a:extLst>
              <a:ext uri="{FF2B5EF4-FFF2-40B4-BE49-F238E27FC236}">
                <a16:creationId xmlns:a16="http://schemas.microsoft.com/office/drawing/2014/main" id="{4464BBD2-6205-2DD9-7E05-96563CED94CF}"/>
              </a:ext>
            </a:extLst>
          </p:cNvPr>
          <p:cNvCxnSpPr/>
          <p:nvPr/>
        </p:nvCxnSpPr>
        <p:spPr>
          <a:xfrm>
            <a:off x="2570406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095;p45">
            <a:extLst>
              <a:ext uri="{FF2B5EF4-FFF2-40B4-BE49-F238E27FC236}">
                <a16:creationId xmlns:a16="http://schemas.microsoft.com/office/drawing/2014/main" id="{AA082A1D-5A7B-3D3B-8748-4C1C9465FD56}"/>
              </a:ext>
            </a:extLst>
          </p:cNvPr>
          <p:cNvSpPr txBox="1"/>
          <p:nvPr/>
        </p:nvSpPr>
        <p:spPr>
          <a:xfrm>
            <a:off x="188863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1 400 000, 00€</a:t>
            </a:r>
          </a:p>
        </p:txBody>
      </p:sp>
      <p:sp>
        <p:nvSpPr>
          <p:cNvPr id="25" name="Google Shape;1097;p45">
            <a:extLst>
              <a:ext uri="{FF2B5EF4-FFF2-40B4-BE49-F238E27FC236}">
                <a16:creationId xmlns:a16="http://schemas.microsoft.com/office/drawing/2014/main" id="{B72603A9-1209-D6FD-150C-9FDBDD858F79}"/>
              </a:ext>
            </a:extLst>
          </p:cNvPr>
          <p:cNvSpPr txBox="1"/>
          <p:nvPr/>
        </p:nvSpPr>
        <p:spPr>
          <a:xfrm>
            <a:off x="1785517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angariação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1097;p45">
            <a:extLst>
              <a:ext uri="{FF2B5EF4-FFF2-40B4-BE49-F238E27FC236}">
                <a16:creationId xmlns:a16="http://schemas.microsoft.com/office/drawing/2014/main" id="{E53415D1-6DA1-044C-E05A-971530F9E9DB}"/>
              </a:ext>
            </a:extLst>
          </p:cNvPr>
          <p:cNvSpPr txBox="1"/>
          <p:nvPr/>
        </p:nvSpPr>
        <p:spPr>
          <a:xfrm>
            <a:off x="1785517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Angariação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1095;p45">
            <a:extLst>
              <a:ext uri="{FF2B5EF4-FFF2-40B4-BE49-F238E27FC236}">
                <a16:creationId xmlns:a16="http://schemas.microsoft.com/office/drawing/2014/main" id="{A508217D-D65A-19BC-D85E-D69AA9303858}"/>
              </a:ext>
            </a:extLst>
          </p:cNvPr>
          <p:cNvSpPr txBox="1"/>
          <p:nvPr/>
        </p:nvSpPr>
        <p:spPr>
          <a:xfrm>
            <a:off x="1886357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1 546 415, 00€</a:t>
            </a:r>
          </a:p>
        </p:txBody>
      </p:sp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A6ED72C8-1DF8-709B-A089-797538A0486F}"/>
              </a:ext>
            </a:extLst>
          </p:cNvPr>
          <p:cNvCxnSpPr>
            <a:cxnSpLocks/>
          </p:cNvCxnSpPr>
          <p:nvPr/>
        </p:nvCxnSpPr>
        <p:spPr>
          <a:xfrm>
            <a:off x="165469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095;p45">
            <a:extLst>
              <a:ext uri="{FF2B5EF4-FFF2-40B4-BE49-F238E27FC236}">
                <a16:creationId xmlns:a16="http://schemas.microsoft.com/office/drawing/2014/main" id="{81A67A56-724A-167D-E287-2D9D3D6B009B}"/>
              </a:ext>
            </a:extLst>
          </p:cNvPr>
          <p:cNvSpPr txBox="1"/>
          <p:nvPr/>
        </p:nvSpPr>
        <p:spPr>
          <a:xfrm>
            <a:off x="1884261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110,5%</a:t>
            </a:r>
          </a:p>
        </p:txBody>
      </p:sp>
      <p:sp>
        <p:nvSpPr>
          <p:cNvPr id="30" name="Google Shape;1095;p45">
            <a:extLst>
              <a:ext uri="{FF2B5EF4-FFF2-40B4-BE49-F238E27FC236}">
                <a16:creationId xmlns:a16="http://schemas.microsoft.com/office/drawing/2014/main" id="{41B75F59-F620-B100-73F7-3DF40F193168}"/>
              </a:ext>
            </a:extLst>
          </p:cNvPr>
          <p:cNvSpPr txBox="1"/>
          <p:nvPr/>
        </p:nvSpPr>
        <p:spPr>
          <a:xfrm>
            <a:off x="5183566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1 750 000€</a:t>
            </a:r>
            <a:endParaRPr sz="1400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1097;p45">
            <a:extLst>
              <a:ext uri="{FF2B5EF4-FFF2-40B4-BE49-F238E27FC236}">
                <a16:creationId xmlns:a16="http://schemas.microsoft.com/office/drawing/2014/main" id="{640C61C3-20C6-7605-E233-8BD7F97C002E}"/>
              </a:ext>
            </a:extLst>
          </p:cNvPr>
          <p:cNvSpPr txBox="1"/>
          <p:nvPr/>
        </p:nvSpPr>
        <p:spPr>
          <a:xfrm>
            <a:off x="5080444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angariação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1097;p45">
            <a:extLst>
              <a:ext uri="{FF2B5EF4-FFF2-40B4-BE49-F238E27FC236}">
                <a16:creationId xmlns:a16="http://schemas.microsoft.com/office/drawing/2014/main" id="{548440C7-44A9-3CB7-5FB4-5F4A0F65202E}"/>
              </a:ext>
            </a:extLst>
          </p:cNvPr>
          <p:cNvSpPr txBox="1"/>
          <p:nvPr/>
        </p:nvSpPr>
        <p:spPr>
          <a:xfrm>
            <a:off x="5080444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Angariação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1095;p45">
            <a:extLst>
              <a:ext uri="{FF2B5EF4-FFF2-40B4-BE49-F238E27FC236}">
                <a16:creationId xmlns:a16="http://schemas.microsoft.com/office/drawing/2014/main" id="{3C4DF368-BEC7-287D-522D-897FBE0FAC94}"/>
              </a:ext>
            </a:extLst>
          </p:cNvPr>
          <p:cNvSpPr txBox="1"/>
          <p:nvPr/>
        </p:nvSpPr>
        <p:spPr>
          <a:xfrm>
            <a:off x="5181284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2 063 932 €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6813E360-55AD-154E-B893-43BDCD09C70B}"/>
              </a:ext>
            </a:extLst>
          </p:cNvPr>
          <p:cNvCxnSpPr>
            <a:cxnSpLocks/>
          </p:cNvCxnSpPr>
          <p:nvPr/>
        </p:nvCxnSpPr>
        <p:spPr>
          <a:xfrm>
            <a:off x="4949620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1095;p45">
            <a:extLst>
              <a:ext uri="{FF2B5EF4-FFF2-40B4-BE49-F238E27FC236}">
                <a16:creationId xmlns:a16="http://schemas.microsoft.com/office/drawing/2014/main" id="{9D0B4C9F-2ACE-C730-6782-74D88A6372E8}"/>
              </a:ext>
            </a:extLst>
          </p:cNvPr>
          <p:cNvSpPr txBox="1"/>
          <p:nvPr/>
        </p:nvSpPr>
        <p:spPr>
          <a:xfrm>
            <a:off x="5179188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118%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1095;p45">
            <a:extLst>
              <a:ext uri="{FF2B5EF4-FFF2-40B4-BE49-F238E27FC236}">
                <a16:creationId xmlns:a16="http://schemas.microsoft.com/office/drawing/2014/main" id="{6CC08BA7-4F47-F628-D81D-0C698DC0B8AC}"/>
              </a:ext>
            </a:extLst>
          </p:cNvPr>
          <p:cNvSpPr txBox="1"/>
          <p:nvPr/>
        </p:nvSpPr>
        <p:spPr>
          <a:xfrm>
            <a:off x="847482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E5912B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2 000 000€</a:t>
            </a:r>
            <a:endParaRPr sz="1400" dirty="0">
              <a:solidFill>
                <a:srgbClr val="E5912B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7" name="Google Shape;1097;p45">
            <a:extLst>
              <a:ext uri="{FF2B5EF4-FFF2-40B4-BE49-F238E27FC236}">
                <a16:creationId xmlns:a16="http://schemas.microsoft.com/office/drawing/2014/main" id="{414405B8-C3CB-72EE-235C-2DD8C96E562B}"/>
              </a:ext>
            </a:extLst>
          </p:cNvPr>
          <p:cNvSpPr txBox="1"/>
          <p:nvPr/>
        </p:nvSpPr>
        <p:spPr>
          <a:xfrm>
            <a:off x="8371707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angariação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1097;p45">
            <a:extLst>
              <a:ext uri="{FF2B5EF4-FFF2-40B4-BE49-F238E27FC236}">
                <a16:creationId xmlns:a16="http://schemas.microsoft.com/office/drawing/2014/main" id="{73F0D73B-C54C-6081-CA4D-4523824E9A56}"/>
              </a:ext>
            </a:extLst>
          </p:cNvPr>
          <p:cNvSpPr txBox="1"/>
          <p:nvPr/>
        </p:nvSpPr>
        <p:spPr>
          <a:xfrm>
            <a:off x="8371707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Angariação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9" name="Google Shape;1095;p45">
            <a:extLst>
              <a:ext uri="{FF2B5EF4-FFF2-40B4-BE49-F238E27FC236}">
                <a16:creationId xmlns:a16="http://schemas.microsoft.com/office/drawing/2014/main" id="{429AF296-2D29-4CB0-B50F-E7F6FC9B34CB}"/>
              </a:ext>
            </a:extLst>
          </p:cNvPr>
          <p:cNvSpPr txBox="1"/>
          <p:nvPr/>
        </p:nvSpPr>
        <p:spPr>
          <a:xfrm>
            <a:off x="8472547" y="505728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846 874€ </a:t>
            </a:r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C5CD7086-D54A-009B-6B26-ACA95256F436}"/>
              </a:ext>
            </a:extLst>
          </p:cNvPr>
          <p:cNvCxnSpPr>
            <a:cxnSpLocks/>
          </p:cNvCxnSpPr>
          <p:nvPr/>
        </p:nvCxnSpPr>
        <p:spPr>
          <a:xfrm>
            <a:off x="824088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1097;p45">
            <a:extLst>
              <a:ext uri="{FF2B5EF4-FFF2-40B4-BE49-F238E27FC236}">
                <a16:creationId xmlns:a16="http://schemas.microsoft.com/office/drawing/2014/main" id="{93196683-735C-DA50-50B7-EC58C12EA880}"/>
              </a:ext>
            </a:extLst>
          </p:cNvPr>
          <p:cNvSpPr txBox="1"/>
          <p:nvPr/>
        </p:nvSpPr>
        <p:spPr>
          <a:xfrm>
            <a:off x="1123416" y="6194248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Taxa de sucesso (% de propostas adjudicadas)</a:t>
            </a:r>
            <a:endParaRPr sz="11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3" name="Google Shape;1095;p45">
            <a:extLst>
              <a:ext uri="{FF2B5EF4-FFF2-40B4-BE49-F238E27FC236}">
                <a16:creationId xmlns:a16="http://schemas.microsoft.com/office/drawing/2014/main" id="{48980530-E89A-F0A0-F3E8-7406BF38CF1C}"/>
              </a:ext>
            </a:extLst>
          </p:cNvPr>
          <p:cNvSpPr txBox="1"/>
          <p:nvPr/>
        </p:nvSpPr>
        <p:spPr>
          <a:xfrm>
            <a:off x="3144232" y="6216623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40,4%</a:t>
            </a:r>
          </a:p>
        </p:txBody>
      </p:sp>
      <p:sp>
        <p:nvSpPr>
          <p:cNvPr id="44" name="Google Shape;1097;p45">
            <a:extLst>
              <a:ext uri="{FF2B5EF4-FFF2-40B4-BE49-F238E27FC236}">
                <a16:creationId xmlns:a16="http://schemas.microsoft.com/office/drawing/2014/main" id="{416CC423-6443-F584-8965-2E7389EB85EC}"/>
              </a:ext>
            </a:extLst>
          </p:cNvPr>
          <p:cNvSpPr txBox="1"/>
          <p:nvPr/>
        </p:nvSpPr>
        <p:spPr>
          <a:xfrm>
            <a:off x="4528825" y="6180660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Taxa de sucesso (% de propostas adjudicadas)</a:t>
            </a:r>
            <a:endParaRPr sz="11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1095;p45">
            <a:extLst>
              <a:ext uri="{FF2B5EF4-FFF2-40B4-BE49-F238E27FC236}">
                <a16:creationId xmlns:a16="http://schemas.microsoft.com/office/drawing/2014/main" id="{C7160F6A-4E44-BA1F-42A8-DC8FE412AAA6}"/>
              </a:ext>
            </a:extLst>
          </p:cNvPr>
          <p:cNvSpPr txBox="1"/>
          <p:nvPr/>
        </p:nvSpPr>
        <p:spPr>
          <a:xfrm>
            <a:off x="6549641" y="6203035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28%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6" name="Google Shape;1097;p45">
            <a:extLst>
              <a:ext uri="{FF2B5EF4-FFF2-40B4-BE49-F238E27FC236}">
                <a16:creationId xmlns:a16="http://schemas.microsoft.com/office/drawing/2014/main" id="{162FDFC2-6D4D-4040-417D-5994AFF09465}"/>
              </a:ext>
            </a:extLst>
          </p:cNvPr>
          <p:cNvSpPr txBox="1"/>
          <p:nvPr/>
        </p:nvSpPr>
        <p:spPr>
          <a:xfrm>
            <a:off x="7866113" y="6190955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Taxa de sucesso (% de propostas adjudicadas)</a:t>
            </a:r>
            <a:endParaRPr sz="11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7" name="Google Shape;1095;p45">
            <a:extLst>
              <a:ext uri="{FF2B5EF4-FFF2-40B4-BE49-F238E27FC236}">
                <a16:creationId xmlns:a16="http://schemas.microsoft.com/office/drawing/2014/main" id="{792ED134-E8DF-7872-2566-BACC94F655D8}"/>
              </a:ext>
            </a:extLst>
          </p:cNvPr>
          <p:cNvSpPr txBox="1"/>
          <p:nvPr/>
        </p:nvSpPr>
        <p:spPr>
          <a:xfrm>
            <a:off x="9886929" y="6213330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D2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15%</a:t>
            </a:r>
            <a:endParaRPr sz="1400" b="1" dirty="0">
              <a:solidFill>
                <a:srgbClr val="D20000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pic>
        <p:nvPicPr>
          <p:cNvPr id="48" name="Imagem 47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05D96F7A-08B0-BD6C-B5A0-CB07905B7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59"/>
          <a:stretch/>
        </p:blipFill>
        <p:spPr>
          <a:xfrm>
            <a:off x="1219056" y="1716507"/>
            <a:ext cx="2184983" cy="675616"/>
          </a:xfrm>
          <a:prstGeom prst="rect">
            <a:avLst/>
          </a:prstGeom>
        </p:spPr>
      </p:pic>
      <p:sp>
        <p:nvSpPr>
          <p:cNvPr id="49" name="Google Shape;1095;p45">
            <a:extLst>
              <a:ext uri="{FF2B5EF4-FFF2-40B4-BE49-F238E27FC236}">
                <a16:creationId xmlns:a16="http://schemas.microsoft.com/office/drawing/2014/main" id="{908617F7-06DF-A84C-19DD-5DA12A6DFDE4}"/>
              </a:ext>
            </a:extLst>
          </p:cNvPr>
          <p:cNvSpPr txBox="1"/>
          <p:nvPr/>
        </p:nvSpPr>
        <p:spPr>
          <a:xfrm>
            <a:off x="8496418" y="5645206"/>
            <a:ext cx="599134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85%</a:t>
            </a:r>
            <a:endParaRPr sz="1400" b="1" dirty="0">
              <a:solidFill>
                <a:srgbClr val="C00000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1097;p45">
            <a:extLst>
              <a:ext uri="{FF2B5EF4-FFF2-40B4-BE49-F238E27FC236}">
                <a16:creationId xmlns:a16="http://schemas.microsoft.com/office/drawing/2014/main" id="{AC6AAD08-147A-F3B1-A800-8D40B3A51E5C}"/>
              </a:ext>
            </a:extLst>
          </p:cNvPr>
          <p:cNvSpPr txBox="1"/>
          <p:nvPr/>
        </p:nvSpPr>
        <p:spPr>
          <a:xfrm>
            <a:off x="9030575" y="5676084"/>
            <a:ext cx="1838362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 meio do ano)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1095;p45">
            <a:extLst>
              <a:ext uri="{FF2B5EF4-FFF2-40B4-BE49-F238E27FC236}">
                <a16:creationId xmlns:a16="http://schemas.microsoft.com/office/drawing/2014/main" id="{97065BB8-1A8B-021C-6B9B-F36576D6E56E}"/>
              </a:ext>
            </a:extLst>
          </p:cNvPr>
          <p:cNvSpPr txBox="1"/>
          <p:nvPr/>
        </p:nvSpPr>
        <p:spPr>
          <a:xfrm>
            <a:off x="8495175" y="5353593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42%</a:t>
            </a:r>
            <a:endParaRPr sz="1400" b="1" dirty="0">
              <a:solidFill>
                <a:srgbClr val="C00000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1097;p45">
            <a:extLst>
              <a:ext uri="{FF2B5EF4-FFF2-40B4-BE49-F238E27FC236}">
                <a16:creationId xmlns:a16="http://schemas.microsoft.com/office/drawing/2014/main" id="{A5A6C2AC-D948-B894-6B19-821D2FCE5A90}"/>
              </a:ext>
            </a:extLst>
          </p:cNvPr>
          <p:cNvSpPr txBox="1"/>
          <p:nvPr/>
        </p:nvSpPr>
        <p:spPr>
          <a:xfrm>
            <a:off x="9030575" y="5330121"/>
            <a:ext cx="222060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anual)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9842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E528941F-FA4D-BAB2-7116-82C8CC427739}"/>
              </a:ext>
            </a:extLst>
          </p:cNvPr>
          <p:cNvSpPr/>
          <p:nvPr/>
        </p:nvSpPr>
        <p:spPr>
          <a:xfrm>
            <a:off x="7813914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12;p45">
            <a:extLst>
              <a:ext uri="{FF2B5EF4-FFF2-40B4-BE49-F238E27FC236}">
                <a16:creationId xmlns:a16="http://schemas.microsoft.com/office/drawing/2014/main" id="{23631DAD-63DD-5DA9-1F0A-2498A1310DF5}"/>
              </a:ext>
            </a:extLst>
          </p:cNvPr>
          <p:cNvSpPr txBox="1"/>
          <p:nvPr/>
        </p:nvSpPr>
        <p:spPr>
          <a:xfrm>
            <a:off x="8866764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E5912B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sz="1600" b="1" dirty="0">
              <a:solidFill>
                <a:srgbClr val="E5912B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7" name="Google Shape;1114;p45">
            <a:extLst>
              <a:ext uri="{FF2B5EF4-FFF2-40B4-BE49-F238E27FC236}">
                <a16:creationId xmlns:a16="http://schemas.microsoft.com/office/drawing/2014/main" id="{54DFFC1A-0C75-FB4D-842C-7B3E5816DBD1}"/>
              </a:ext>
            </a:extLst>
          </p:cNvPr>
          <p:cNvCxnSpPr/>
          <p:nvPr/>
        </p:nvCxnSpPr>
        <p:spPr>
          <a:xfrm>
            <a:off x="9165264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E591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107;p45">
            <a:extLst>
              <a:ext uri="{FF2B5EF4-FFF2-40B4-BE49-F238E27FC236}">
                <a16:creationId xmlns:a16="http://schemas.microsoft.com/office/drawing/2014/main" id="{48DBBCCD-1E22-5295-C750-2AFB44D4E034}"/>
              </a:ext>
            </a:extLst>
          </p:cNvPr>
          <p:cNvSpPr/>
          <p:nvPr/>
        </p:nvSpPr>
        <p:spPr>
          <a:xfrm>
            <a:off x="4516485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12;p45">
            <a:extLst>
              <a:ext uri="{FF2B5EF4-FFF2-40B4-BE49-F238E27FC236}">
                <a16:creationId xmlns:a16="http://schemas.microsoft.com/office/drawing/2014/main" id="{6E274FBC-28A2-1183-FDF1-1F15E047049C}"/>
              </a:ext>
            </a:extLst>
          </p:cNvPr>
          <p:cNvSpPr txBox="1"/>
          <p:nvPr/>
        </p:nvSpPr>
        <p:spPr>
          <a:xfrm>
            <a:off x="5569335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2023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9" name="Google Shape;1114;p45">
            <a:extLst>
              <a:ext uri="{FF2B5EF4-FFF2-40B4-BE49-F238E27FC236}">
                <a16:creationId xmlns:a16="http://schemas.microsoft.com/office/drawing/2014/main" id="{D4BD0761-EC33-7E14-7F87-5460884B15D5}"/>
              </a:ext>
            </a:extLst>
          </p:cNvPr>
          <p:cNvCxnSpPr/>
          <p:nvPr/>
        </p:nvCxnSpPr>
        <p:spPr>
          <a:xfrm>
            <a:off x="5856818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112;p45">
            <a:extLst>
              <a:ext uri="{FF2B5EF4-FFF2-40B4-BE49-F238E27FC236}">
                <a16:creationId xmlns:a16="http://schemas.microsoft.com/office/drawing/2014/main" id="{FEEF2D00-1E53-CF93-C0B5-6852E7FA0B9E}"/>
              </a:ext>
            </a:extLst>
          </p:cNvPr>
          <p:cNvSpPr txBox="1"/>
          <p:nvPr/>
        </p:nvSpPr>
        <p:spPr>
          <a:xfrm>
            <a:off x="3270961" y="2458772"/>
            <a:ext cx="5650076" cy="42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FATURAÇÃO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" name="Google Shape;1107;p45">
            <a:extLst>
              <a:ext uri="{FF2B5EF4-FFF2-40B4-BE49-F238E27FC236}">
                <a16:creationId xmlns:a16="http://schemas.microsoft.com/office/drawing/2014/main" id="{58FEDEF1-9BFE-908F-0453-EA173A864239}"/>
              </a:ext>
            </a:extLst>
          </p:cNvPr>
          <p:cNvSpPr/>
          <p:nvPr/>
        </p:nvSpPr>
        <p:spPr>
          <a:xfrm>
            <a:off x="1219056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12;p45">
            <a:extLst>
              <a:ext uri="{FF2B5EF4-FFF2-40B4-BE49-F238E27FC236}">
                <a16:creationId xmlns:a16="http://schemas.microsoft.com/office/drawing/2014/main" id="{87B8D319-2A5D-0D53-E000-9C2C2FA616CA}"/>
              </a:ext>
            </a:extLst>
          </p:cNvPr>
          <p:cNvSpPr txBox="1"/>
          <p:nvPr/>
        </p:nvSpPr>
        <p:spPr>
          <a:xfrm>
            <a:off x="2271906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2022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3" name="Google Shape;1114;p45">
            <a:extLst>
              <a:ext uri="{FF2B5EF4-FFF2-40B4-BE49-F238E27FC236}">
                <a16:creationId xmlns:a16="http://schemas.microsoft.com/office/drawing/2014/main" id="{5FD83F81-4620-4299-D367-591BEBB8710E}"/>
              </a:ext>
            </a:extLst>
          </p:cNvPr>
          <p:cNvCxnSpPr/>
          <p:nvPr/>
        </p:nvCxnSpPr>
        <p:spPr>
          <a:xfrm>
            <a:off x="2570406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095;p45">
            <a:extLst>
              <a:ext uri="{FF2B5EF4-FFF2-40B4-BE49-F238E27FC236}">
                <a16:creationId xmlns:a16="http://schemas.microsoft.com/office/drawing/2014/main" id="{4ACD8A88-E7A9-9195-099A-4926A75EBB8F}"/>
              </a:ext>
            </a:extLst>
          </p:cNvPr>
          <p:cNvSpPr txBox="1"/>
          <p:nvPr/>
        </p:nvSpPr>
        <p:spPr>
          <a:xfrm>
            <a:off x="188863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1 400 000€</a:t>
            </a:r>
          </a:p>
        </p:txBody>
      </p:sp>
      <p:sp>
        <p:nvSpPr>
          <p:cNvPr id="25" name="Google Shape;1097;p45">
            <a:extLst>
              <a:ext uri="{FF2B5EF4-FFF2-40B4-BE49-F238E27FC236}">
                <a16:creationId xmlns:a16="http://schemas.microsoft.com/office/drawing/2014/main" id="{733B6C6F-91D2-FA31-82EA-69F1B5242BEF}"/>
              </a:ext>
            </a:extLst>
          </p:cNvPr>
          <p:cNvSpPr txBox="1"/>
          <p:nvPr/>
        </p:nvSpPr>
        <p:spPr>
          <a:xfrm>
            <a:off x="1785517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faturação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1097;p45">
            <a:extLst>
              <a:ext uri="{FF2B5EF4-FFF2-40B4-BE49-F238E27FC236}">
                <a16:creationId xmlns:a16="http://schemas.microsoft.com/office/drawing/2014/main" id="{1EBD7123-A073-9A1B-61B0-696DA7C228AE}"/>
              </a:ext>
            </a:extLst>
          </p:cNvPr>
          <p:cNvSpPr txBox="1"/>
          <p:nvPr/>
        </p:nvSpPr>
        <p:spPr>
          <a:xfrm>
            <a:off x="1785517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Faturação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1095;p45">
            <a:extLst>
              <a:ext uri="{FF2B5EF4-FFF2-40B4-BE49-F238E27FC236}">
                <a16:creationId xmlns:a16="http://schemas.microsoft.com/office/drawing/2014/main" id="{4D930D64-1AB8-5EB2-9B25-536DA3449040}"/>
              </a:ext>
            </a:extLst>
          </p:cNvPr>
          <p:cNvSpPr txBox="1"/>
          <p:nvPr/>
        </p:nvSpPr>
        <p:spPr>
          <a:xfrm>
            <a:off x="1886357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1 865 863€</a:t>
            </a:r>
          </a:p>
        </p:txBody>
      </p:sp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CF9C6FAE-5DDB-6AB7-63CB-6CA2B36130FA}"/>
              </a:ext>
            </a:extLst>
          </p:cNvPr>
          <p:cNvCxnSpPr>
            <a:cxnSpLocks/>
          </p:cNvCxnSpPr>
          <p:nvPr/>
        </p:nvCxnSpPr>
        <p:spPr>
          <a:xfrm>
            <a:off x="165469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095;p45">
            <a:extLst>
              <a:ext uri="{FF2B5EF4-FFF2-40B4-BE49-F238E27FC236}">
                <a16:creationId xmlns:a16="http://schemas.microsoft.com/office/drawing/2014/main" id="{76C5309C-68B6-B58A-29E4-8BB20626968C}"/>
              </a:ext>
            </a:extLst>
          </p:cNvPr>
          <p:cNvSpPr txBox="1"/>
          <p:nvPr/>
        </p:nvSpPr>
        <p:spPr>
          <a:xfrm>
            <a:off x="1884261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133,3%</a:t>
            </a:r>
          </a:p>
        </p:txBody>
      </p:sp>
      <p:sp>
        <p:nvSpPr>
          <p:cNvPr id="30" name="Google Shape;1095;p45">
            <a:extLst>
              <a:ext uri="{FF2B5EF4-FFF2-40B4-BE49-F238E27FC236}">
                <a16:creationId xmlns:a16="http://schemas.microsoft.com/office/drawing/2014/main" id="{00DAA591-7517-7B01-8B51-560EC9F4F58C}"/>
              </a:ext>
            </a:extLst>
          </p:cNvPr>
          <p:cNvSpPr txBox="1"/>
          <p:nvPr/>
        </p:nvSpPr>
        <p:spPr>
          <a:xfrm>
            <a:off x="5183566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1 750 000€</a:t>
            </a:r>
            <a:endParaRPr sz="1400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1097;p45">
            <a:extLst>
              <a:ext uri="{FF2B5EF4-FFF2-40B4-BE49-F238E27FC236}">
                <a16:creationId xmlns:a16="http://schemas.microsoft.com/office/drawing/2014/main" id="{AE7F8447-D814-5CE5-1BC3-C791DC6E902B}"/>
              </a:ext>
            </a:extLst>
          </p:cNvPr>
          <p:cNvSpPr txBox="1"/>
          <p:nvPr/>
        </p:nvSpPr>
        <p:spPr>
          <a:xfrm>
            <a:off x="5080444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faturação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1097;p45">
            <a:extLst>
              <a:ext uri="{FF2B5EF4-FFF2-40B4-BE49-F238E27FC236}">
                <a16:creationId xmlns:a16="http://schemas.microsoft.com/office/drawing/2014/main" id="{0A5E1819-2EFB-8F8B-F96A-10E3C375DFCC}"/>
              </a:ext>
            </a:extLst>
          </p:cNvPr>
          <p:cNvSpPr txBox="1"/>
          <p:nvPr/>
        </p:nvSpPr>
        <p:spPr>
          <a:xfrm>
            <a:off x="5080444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Faturação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1095;p45">
            <a:extLst>
              <a:ext uri="{FF2B5EF4-FFF2-40B4-BE49-F238E27FC236}">
                <a16:creationId xmlns:a16="http://schemas.microsoft.com/office/drawing/2014/main" id="{E1FDFF0F-D736-99A5-EC48-2AF961F15BBF}"/>
              </a:ext>
            </a:extLst>
          </p:cNvPr>
          <p:cNvSpPr txBox="1"/>
          <p:nvPr/>
        </p:nvSpPr>
        <p:spPr>
          <a:xfrm>
            <a:off x="5181284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2 067 672€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4259712C-1088-0411-B877-539048A93BC2}"/>
              </a:ext>
            </a:extLst>
          </p:cNvPr>
          <p:cNvCxnSpPr>
            <a:cxnSpLocks/>
          </p:cNvCxnSpPr>
          <p:nvPr/>
        </p:nvCxnSpPr>
        <p:spPr>
          <a:xfrm>
            <a:off x="4949620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1095;p45">
            <a:extLst>
              <a:ext uri="{FF2B5EF4-FFF2-40B4-BE49-F238E27FC236}">
                <a16:creationId xmlns:a16="http://schemas.microsoft.com/office/drawing/2014/main" id="{BA2FFD95-6DD7-042E-71B8-FDA83867DFB6}"/>
              </a:ext>
            </a:extLst>
          </p:cNvPr>
          <p:cNvSpPr txBox="1"/>
          <p:nvPr/>
        </p:nvSpPr>
        <p:spPr>
          <a:xfrm>
            <a:off x="5179188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118%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1095;p45">
            <a:extLst>
              <a:ext uri="{FF2B5EF4-FFF2-40B4-BE49-F238E27FC236}">
                <a16:creationId xmlns:a16="http://schemas.microsoft.com/office/drawing/2014/main" id="{0979206D-01A6-EB86-ABF2-473183C0BDF7}"/>
              </a:ext>
            </a:extLst>
          </p:cNvPr>
          <p:cNvSpPr txBox="1"/>
          <p:nvPr/>
        </p:nvSpPr>
        <p:spPr>
          <a:xfrm>
            <a:off x="847482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E5912B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2 000 000€</a:t>
            </a:r>
          </a:p>
        </p:txBody>
      </p:sp>
      <p:sp>
        <p:nvSpPr>
          <p:cNvPr id="37" name="Google Shape;1097;p45">
            <a:extLst>
              <a:ext uri="{FF2B5EF4-FFF2-40B4-BE49-F238E27FC236}">
                <a16:creationId xmlns:a16="http://schemas.microsoft.com/office/drawing/2014/main" id="{2C483753-0C47-2795-C50F-A7B94CD5DC1D}"/>
              </a:ext>
            </a:extLst>
          </p:cNvPr>
          <p:cNvSpPr txBox="1"/>
          <p:nvPr/>
        </p:nvSpPr>
        <p:spPr>
          <a:xfrm>
            <a:off x="8371707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faturação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1097;p45">
            <a:extLst>
              <a:ext uri="{FF2B5EF4-FFF2-40B4-BE49-F238E27FC236}">
                <a16:creationId xmlns:a16="http://schemas.microsoft.com/office/drawing/2014/main" id="{0D28016A-C71E-4B9C-8DBE-094047CE3C71}"/>
              </a:ext>
            </a:extLst>
          </p:cNvPr>
          <p:cNvSpPr txBox="1"/>
          <p:nvPr/>
        </p:nvSpPr>
        <p:spPr>
          <a:xfrm>
            <a:off x="8371707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Faturação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9" name="Google Shape;1095;p45">
            <a:extLst>
              <a:ext uri="{FF2B5EF4-FFF2-40B4-BE49-F238E27FC236}">
                <a16:creationId xmlns:a16="http://schemas.microsoft.com/office/drawing/2014/main" id="{102895DE-411E-8A1A-1E05-1A4DDECEFBC3}"/>
              </a:ext>
            </a:extLst>
          </p:cNvPr>
          <p:cNvSpPr txBox="1"/>
          <p:nvPr/>
        </p:nvSpPr>
        <p:spPr>
          <a:xfrm>
            <a:off x="8472547" y="507966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851 192€</a:t>
            </a:r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4DA7C30A-7DAB-ED02-B420-59B9269F7ED9}"/>
              </a:ext>
            </a:extLst>
          </p:cNvPr>
          <p:cNvCxnSpPr>
            <a:cxnSpLocks/>
          </p:cNvCxnSpPr>
          <p:nvPr/>
        </p:nvCxnSpPr>
        <p:spPr>
          <a:xfrm>
            <a:off x="824088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m 41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6D6D50A8-750A-E55D-2C97-30FBF6F77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59"/>
          <a:stretch/>
        </p:blipFill>
        <p:spPr>
          <a:xfrm>
            <a:off x="1219056" y="1716507"/>
            <a:ext cx="2184983" cy="675616"/>
          </a:xfrm>
          <a:prstGeom prst="rect">
            <a:avLst/>
          </a:prstGeom>
        </p:spPr>
      </p:pic>
      <p:sp>
        <p:nvSpPr>
          <p:cNvPr id="43" name="Google Shape;1095;p45">
            <a:extLst>
              <a:ext uri="{FF2B5EF4-FFF2-40B4-BE49-F238E27FC236}">
                <a16:creationId xmlns:a16="http://schemas.microsoft.com/office/drawing/2014/main" id="{5474DC06-DA59-BF4F-F65E-EA27A03BB87B}"/>
              </a:ext>
            </a:extLst>
          </p:cNvPr>
          <p:cNvSpPr txBox="1"/>
          <p:nvPr/>
        </p:nvSpPr>
        <p:spPr>
          <a:xfrm>
            <a:off x="8470451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85%</a:t>
            </a:r>
            <a:endParaRPr sz="1400" b="1" dirty="0">
              <a:solidFill>
                <a:srgbClr val="C00000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4" name="Google Shape;1097;p45">
            <a:extLst>
              <a:ext uri="{FF2B5EF4-FFF2-40B4-BE49-F238E27FC236}">
                <a16:creationId xmlns:a16="http://schemas.microsoft.com/office/drawing/2014/main" id="{68A1477C-8C14-78F5-AF85-2969C0795100}"/>
              </a:ext>
            </a:extLst>
          </p:cNvPr>
          <p:cNvSpPr txBox="1"/>
          <p:nvPr/>
        </p:nvSpPr>
        <p:spPr>
          <a:xfrm>
            <a:off x="9005851" y="5728810"/>
            <a:ext cx="1838362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 meio do ano)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1095;p45">
            <a:extLst>
              <a:ext uri="{FF2B5EF4-FFF2-40B4-BE49-F238E27FC236}">
                <a16:creationId xmlns:a16="http://schemas.microsoft.com/office/drawing/2014/main" id="{CEBBBBA7-EEE8-5D4D-124D-C39FF2BA5444}"/>
              </a:ext>
            </a:extLst>
          </p:cNvPr>
          <p:cNvSpPr txBox="1"/>
          <p:nvPr/>
        </p:nvSpPr>
        <p:spPr>
          <a:xfrm>
            <a:off x="8469208" y="538447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43%</a:t>
            </a:r>
            <a:endParaRPr sz="1400" b="1" dirty="0">
              <a:solidFill>
                <a:srgbClr val="C00000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6" name="Google Shape;1097;p45">
            <a:extLst>
              <a:ext uri="{FF2B5EF4-FFF2-40B4-BE49-F238E27FC236}">
                <a16:creationId xmlns:a16="http://schemas.microsoft.com/office/drawing/2014/main" id="{AB79FAED-A7BF-AAB6-ED8A-18D585E29B52}"/>
              </a:ext>
            </a:extLst>
          </p:cNvPr>
          <p:cNvSpPr txBox="1"/>
          <p:nvPr/>
        </p:nvSpPr>
        <p:spPr>
          <a:xfrm>
            <a:off x="9004608" y="5360999"/>
            <a:ext cx="222060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anual)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108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4B5A7C27-6398-FD70-CAD1-5A71114F6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59"/>
          <a:stretch/>
        </p:blipFill>
        <p:spPr>
          <a:xfrm>
            <a:off x="1219056" y="1716507"/>
            <a:ext cx="2184983" cy="675616"/>
          </a:xfrm>
          <a:prstGeom prst="rect">
            <a:avLst/>
          </a:prstGeom>
        </p:spPr>
      </p:pic>
      <p:sp>
        <p:nvSpPr>
          <p:cNvPr id="6" name="Google Shape;1107;p45">
            <a:extLst>
              <a:ext uri="{FF2B5EF4-FFF2-40B4-BE49-F238E27FC236}">
                <a16:creationId xmlns:a16="http://schemas.microsoft.com/office/drawing/2014/main" id="{B3157FAA-4C97-AE4A-150B-CC107B738473}"/>
              </a:ext>
            </a:extLst>
          </p:cNvPr>
          <p:cNvSpPr/>
          <p:nvPr/>
        </p:nvSpPr>
        <p:spPr>
          <a:xfrm>
            <a:off x="7813914" y="2952270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12;p45">
            <a:extLst>
              <a:ext uri="{FF2B5EF4-FFF2-40B4-BE49-F238E27FC236}">
                <a16:creationId xmlns:a16="http://schemas.microsoft.com/office/drawing/2014/main" id="{BB3ABB51-F23A-FDAA-EAE0-827483E8188C}"/>
              </a:ext>
            </a:extLst>
          </p:cNvPr>
          <p:cNvSpPr txBox="1"/>
          <p:nvPr/>
        </p:nvSpPr>
        <p:spPr>
          <a:xfrm>
            <a:off x="7917694" y="3150751"/>
            <a:ext cx="2881221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E5912B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sz="1600" b="1" dirty="0">
              <a:solidFill>
                <a:srgbClr val="E5912B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9" name="Google Shape;1114;p45">
            <a:extLst>
              <a:ext uri="{FF2B5EF4-FFF2-40B4-BE49-F238E27FC236}">
                <a16:creationId xmlns:a16="http://schemas.microsoft.com/office/drawing/2014/main" id="{4772E2E7-C96C-EF2D-2D80-F2126C411145}"/>
              </a:ext>
            </a:extLst>
          </p:cNvPr>
          <p:cNvCxnSpPr/>
          <p:nvPr/>
        </p:nvCxnSpPr>
        <p:spPr>
          <a:xfrm>
            <a:off x="9165264" y="3422807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E591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107;p45">
            <a:extLst>
              <a:ext uri="{FF2B5EF4-FFF2-40B4-BE49-F238E27FC236}">
                <a16:creationId xmlns:a16="http://schemas.microsoft.com/office/drawing/2014/main" id="{1CAA4EC2-3379-15C2-1CA4-752ADE5A114E}"/>
              </a:ext>
            </a:extLst>
          </p:cNvPr>
          <p:cNvSpPr/>
          <p:nvPr/>
        </p:nvSpPr>
        <p:spPr>
          <a:xfrm>
            <a:off x="4516485" y="2952270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12;p45">
            <a:extLst>
              <a:ext uri="{FF2B5EF4-FFF2-40B4-BE49-F238E27FC236}">
                <a16:creationId xmlns:a16="http://schemas.microsoft.com/office/drawing/2014/main" id="{FBE442D5-A750-9430-62AD-BB14B417DACC}"/>
              </a:ext>
            </a:extLst>
          </p:cNvPr>
          <p:cNvSpPr txBox="1"/>
          <p:nvPr/>
        </p:nvSpPr>
        <p:spPr>
          <a:xfrm>
            <a:off x="5569335" y="3116406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2023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0" name="Google Shape;1114;p45">
            <a:extLst>
              <a:ext uri="{FF2B5EF4-FFF2-40B4-BE49-F238E27FC236}">
                <a16:creationId xmlns:a16="http://schemas.microsoft.com/office/drawing/2014/main" id="{D9635D10-0850-6246-97CA-123CD78B6E1F}"/>
              </a:ext>
            </a:extLst>
          </p:cNvPr>
          <p:cNvCxnSpPr/>
          <p:nvPr/>
        </p:nvCxnSpPr>
        <p:spPr>
          <a:xfrm>
            <a:off x="5856818" y="3422807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1112;p45">
            <a:extLst>
              <a:ext uri="{FF2B5EF4-FFF2-40B4-BE49-F238E27FC236}">
                <a16:creationId xmlns:a16="http://schemas.microsoft.com/office/drawing/2014/main" id="{5E99F435-49C3-7727-0AE7-2F823931A4D8}"/>
              </a:ext>
            </a:extLst>
          </p:cNvPr>
          <p:cNvSpPr txBox="1"/>
          <p:nvPr/>
        </p:nvSpPr>
        <p:spPr>
          <a:xfrm>
            <a:off x="3270961" y="2458772"/>
            <a:ext cx="5650076" cy="42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RESULTADOS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2" name="Google Shape;1107;p45">
            <a:extLst>
              <a:ext uri="{FF2B5EF4-FFF2-40B4-BE49-F238E27FC236}">
                <a16:creationId xmlns:a16="http://schemas.microsoft.com/office/drawing/2014/main" id="{855AD5FD-6151-D607-CCDF-99E4E88AEF65}"/>
              </a:ext>
            </a:extLst>
          </p:cNvPr>
          <p:cNvSpPr/>
          <p:nvPr/>
        </p:nvSpPr>
        <p:spPr>
          <a:xfrm>
            <a:off x="1219056" y="2952270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112;p45">
            <a:extLst>
              <a:ext uri="{FF2B5EF4-FFF2-40B4-BE49-F238E27FC236}">
                <a16:creationId xmlns:a16="http://schemas.microsoft.com/office/drawing/2014/main" id="{77139991-067F-0106-941D-142E14D33030}"/>
              </a:ext>
            </a:extLst>
          </p:cNvPr>
          <p:cNvSpPr txBox="1"/>
          <p:nvPr/>
        </p:nvSpPr>
        <p:spPr>
          <a:xfrm>
            <a:off x="2271906" y="3116406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2022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4" name="Google Shape;1114;p45">
            <a:extLst>
              <a:ext uri="{FF2B5EF4-FFF2-40B4-BE49-F238E27FC236}">
                <a16:creationId xmlns:a16="http://schemas.microsoft.com/office/drawing/2014/main" id="{C91456E5-8F7F-BE90-4E69-879E1CC05569}"/>
              </a:ext>
            </a:extLst>
          </p:cNvPr>
          <p:cNvCxnSpPr/>
          <p:nvPr/>
        </p:nvCxnSpPr>
        <p:spPr>
          <a:xfrm>
            <a:off x="2570406" y="3422807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1095;p45">
            <a:extLst>
              <a:ext uri="{FF2B5EF4-FFF2-40B4-BE49-F238E27FC236}">
                <a16:creationId xmlns:a16="http://schemas.microsoft.com/office/drawing/2014/main" id="{2E2D5AE9-AC22-1BB1-33D9-2BB710EAC099}"/>
              </a:ext>
            </a:extLst>
          </p:cNvPr>
          <p:cNvSpPr txBox="1"/>
          <p:nvPr/>
        </p:nvSpPr>
        <p:spPr>
          <a:xfrm>
            <a:off x="1888639" y="3934775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210 000, 00€</a:t>
            </a:r>
          </a:p>
        </p:txBody>
      </p:sp>
      <p:sp>
        <p:nvSpPr>
          <p:cNvPr id="26" name="Google Shape;1097;p45">
            <a:extLst>
              <a:ext uri="{FF2B5EF4-FFF2-40B4-BE49-F238E27FC236}">
                <a16:creationId xmlns:a16="http://schemas.microsoft.com/office/drawing/2014/main" id="{B7580FC0-813D-0609-0DF2-65810A8EE0B2}"/>
              </a:ext>
            </a:extLst>
          </p:cNvPr>
          <p:cNvSpPr txBox="1"/>
          <p:nvPr/>
        </p:nvSpPr>
        <p:spPr>
          <a:xfrm>
            <a:off x="1785517" y="3622345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resultados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1097;p45">
            <a:extLst>
              <a:ext uri="{FF2B5EF4-FFF2-40B4-BE49-F238E27FC236}">
                <a16:creationId xmlns:a16="http://schemas.microsoft.com/office/drawing/2014/main" id="{01259909-54AE-C2E1-5E81-BC7989D75481}"/>
              </a:ext>
            </a:extLst>
          </p:cNvPr>
          <p:cNvSpPr txBox="1"/>
          <p:nvPr/>
        </p:nvSpPr>
        <p:spPr>
          <a:xfrm>
            <a:off x="1785517" y="4597099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Resultados (antes de impostos)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1095;p45">
            <a:extLst>
              <a:ext uri="{FF2B5EF4-FFF2-40B4-BE49-F238E27FC236}">
                <a16:creationId xmlns:a16="http://schemas.microsoft.com/office/drawing/2014/main" id="{3C8653F6-99FC-0047-F444-AEE221596317}"/>
              </a:ext>
            </a:extLst>
          </p:cNvPr>
          <p:cNvSpPr txBox="1"/>
          <p:nvPr/>
        </p:nvSpPr>
        <p:spPr>
          <a:xfrm>
            <a:off x="1886357" y="4970739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350 000, 00€</a:t>
            </a:r>
          </a:p>
        </p:txBody>
      </p: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0E2CA030-1FBE-54A4-1A1D-0B69EC108357}"/>
              </a:ext>
            </a:extLst>
          </p:cNvPr>
          <p:cNvCxnSpPr>
            <a:cxnSpLocks/>
          </p:cNvCxnSpPr>
          <p:nvPr/>
        </p:nvCxnSpPr>
        <p:spPr>
          <a:xfrm>
            <a:off x="1654693" y="4472386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1095;p45">
            <a:extLst>
              <a:ext uri="{FF2B5EF4-FFF2-40B4-BE49-F238E27FC236}">
                <a16:creationId xmlns:a16="http://schemas.microsoft.com/office/drawing/2014/main" id="{88104276-D540-AF9C-0946-7AA3F85F38D4}"/>
              </a:ext>
            </a:extLst>
          </p:cNvPr>
          <p:cNvSpPr txBox="1"/>
          <p:nvPr/>
        </p:nvSpPr>
        <p:spPr>
          <a:xfrm>
            <a:off x="1884261" y="5443172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166,7%</a:t>
            </a:r>
          </a:p>
        </p:txBody>
      </p:sp>
      <p:sp>
        <p:nvSpPr>
          <p:cNvPr id="31" name="Google Shape;1095;p45">
            <a:extLst>
              <a:ext uri="{FF2B5EF4-FFF2-40B4-BE49-F238E27FC236}">
                <a16:creationId xmlns:a16="http://schemas.microsoft.com/office/drawing/2014/main" id="{6DC564E6-9531-C97B-00F5-C144C0473936}"/>
              </a:ext>
            </a:extLst>
          </p:cNvPr>
          <p:cNvSpPr txBox="1"/>
          <p:nvPr/>
        </p:nvSpPr>
        <p:spPr>
          <a:xfrm>
            <a:off x="5183566" y="3934775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20%</a:t>
            </a:r>
            <a:endParaRPr sz="1400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1097;p45">
            <a:extLst>
              <a:ext uri="{FF2B5EF4-FFF2-40B4-BE49-F238E27FC236}">
                <a16:creationId xmlns:a16="http://schemas.microsoft.com/office/drawing/2014/main" id="{C894ED36-3E2D-3579-6911-9806B7FBFA76}"/>
              </a:ext>
            </a:extLst>
          </p:cNvPr>
          <p:cNvSpPr txBox="1"/>
          <p:nvPr/>
        </p:nvSpPr>
        <p:spPr>
          <a:xfrm>
            <a:off x="5080444" y="3622345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resultados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1097;p45">
            <a:extLst>
              <a:ext uri="{FF2B5EF4-FFF2-40B4-BE49-F238E27FC236}">
                <a16:creationId xmlns:a16="http://schemas.microsoft.com/office/drawing/2014/main" id="{FBB1217F-8315-A780-7683-E1916B840F05}"/>
              </a:ext>
            </a:extLst>
          </p:cNvPr>
          <p:cNvSpPr txBox="1"/>
          <p:nvPr/>
        </p:nvSpPr>
        <p:spPr>
          <a:xfrm>
            <a:off x="5080444" y="4597099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Resultados (antes de impostos)</a:t>
            </a:r>
          </a:p>
        </p:txBody>
      </p:sp>
      <p:sp>
        <p:nvSpPr>
          <p:cNvPr id="34" name="Google Shape;1095;p45">
            <a:extLst>
              <a:ext uri="{FF2B5EF4-FFF2-40B4-BE49-F238E27FC236}">
                <a16:creationId xmlns:a16="http://schemas.microsoft.com/office/drawing/2014/main" id="{3666087B-0005-8B09-D11E-CFE8F3A4A174}"/>
              </a:ext>
            </a:extLst>
          </p:cNvPr>
          <p:cNvSpPr txBox="1"/>
          <p:nvPr/>
        </p:nvSpPr>
        <p:spPr>
          <a:xfrm>
            <a:off x="5181284" y="4970739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20%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9BF14809-D0AF-ADEA-8B43-FE80F56192EC}"/>
              </a:ext>
            </a:extLst>
          </p:cNvPr>
          <p:cNvCxnSpPr>
            <a:cxnSpLocks/>
          </p:cNvCxnSpPr>
          <p:nvPr/>
        </p:nvCxnSpPr>
        <p:spPr>
          <a:xfrm>
            <a:off x="4949620" y="4472386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1095;p45">
            <a:extLst>
              <a:ext uri="{FF2B5EF4-FFF2-40B4-BE49-F238E27FC236}">
                <a16:creationId xmlns:a16="http://schemas.microsoft.com/office/drawing/2014/main" id="{E3D20D1F-9651-07B2-1317-2C1CEEDEB85A}"/>
              </a:ext>
            </a:extLst>
          </p:cNvPr>
          <p:cNvSpPr txBox="1"/>
          <p:nvPr/>
        </p:nvSpPr>
        <p:spPr>
          <a:xfrm>
            <a:off x="5179188" y="5443172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100%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7" name="Google Shape;1095;p45">
            <a:extLst>
              <a:ext uri="{FF2B5EF4-FFF2-40B4-BE49-F238E27FC236}">
                <a16:creationId xmlns:a16="http://schemas.microsoft.com/office/drawing/2014/main" id="{D4838DE3-D7FC-A251-2368-D4E30C27D998}"/>
              </a:ext>
            </a:extLst>
          </p:cNvPr>
          <p:cNvSpPr txBox="1"/>
          <p:nvPr/>
        </p:nvSpPr>
        <p:spPr>
          <a:xfrm>
            <a:off x="8474829" y="3934775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E5912B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20%</a:t>
            </a:r>
            <a:endParaRPr sz="1400" dirty="0">
              <a:solidFill>
                <a:srgbClr val="E5912B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1097;p45">
            <a:extLst>
              <a:ext uri="{FF2B5EF4-FFF2-40B4-BE49-F238E27FC236}">
                <a16:creationId xmlns:a16="http://schemas.microsoft.com/office/drawing/2014/main" id="{55A475DD-3D3F-97FC-11BC-110C594CD045}"/>
              </a:ext>
            </a:extLst>
          </p:cNvPr>
          <p:cNvSpPr txBox="1"/>
          <p:nvPr/>
        </p:nvSpPr>
        <p:spPr>
          <a:xfrm>
            <a:off x="8371707" y="3622345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resultados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9" name="Google Shape;1097;p45">
            <a:extLst>
              <a:ext uri="{FF2B5EF4-FFF2-40B4-BE49-F238E27FC236}">
                <a16:creationId xmlns:a16="http://schemas.microsoft.com/office/drawing/2014/main" id="{3C6F445A-60CC-B549-EC1E-CBBE2EA6FE30}"/>
              </a:ext>
            </a:extLst>
          </p:cNvPr>
          <p:cNvSpPr txBox="1"/>
          <p:nvPr/>
        </p:nvSpPr>
        <p:spPr>
          <a:xfrm>
            <a:off x="8371707" y="4597099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PT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Resultados (antes de impostos)</a:t>
            </a:r>
          </a:p>
        </p:txBody>
      </p:sp>
      <p:cxnSp>
        <p:nvCxnSpPr>
          <p:cNvPr id="41" name="Conexão reta 40">
            <a:extLst>
              <a:ext uri="{FF2B5EF4-FFF2-40B4-BE49-F238E27FC236}">
                <a16:creationId xmlns:a16="http://schemas.microsoft.com/office/drawing/2014/main" id="{6C661DEA-1CD1-336E-19D9-C9415AB6AF7B}"/>
              </a:ext>
            </a:extLst>
          </p:cNvPr>
          <p:cNvCxnSpPr>
            <a:cxnSpLocks/>
          </p:cNvCxnSpPr>
          <p:nvPr/>
        </p:nvCxnSpPr>
        <p:spPr>
          <a:xfrm>
            <a:off x="8240883" y="4472386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1095;p45">
            <a:extLst>
              <a:ext uri="{FF2B5EF4-FFF2-40B4-BE49-F238E27FC236}">
                <a16:creationId xmlns:a16="http://schemas.microsoft.com/office/drawing/2014/main" id="{DCC55005-8FEE-356E-89C8-E244B5CAE1F0}"/>
              </a:ext>
            </a:extLst>
          </p:cNvPr>
          <p:cNvSpPr txBox="1"/>
          <p:nvPr/>
        </p:nvSpPr>
        <p:spPr>
          <a:xfrm>
            <a:off x="8163201" y="4917010"/>
            <a:ext cx="2390206" cy="85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D2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0,45%</a:t>
            </a:r>
          </a:p>
        </p:txBody>
      </p:sp>
      <p:sp>
        <p:nvSpPr>
          <p:cNvPr id="43" name="Google Shape;1097;p45">
            <a:extLst>
              <a:ext uri="{FF2B5EF4-FFF2-40B4-BE49-F238E27FC236}">
                <a16:creationId xmlns:a16="http://schemas.microsoft.com/office/drawing/2014/main" id="{BB2E098E-D188-FDDE-F1A1-F5547F658285}"/>
              </a:ext>
            </a:extLst>
          </p:cNvPr>
          <p:cNvSpPr txBox="1"/>
          <p:nvPr/>
        </p:nvSpPr>
        <p:spPr>
          <a:xfrm>
            <a:off x="856001" y="5892326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Orçamento</a:t>
            </a:r>
            <a:endParaRPr sz="11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4" name="Google Shape;1095;p45">
            <a:extLst>
              <a:ext uri="{FF2B5EF4-FFF2-40B4-BE49-F238E27FC236}">
                <a16:creationId xmlns:a16="http://schemas.microsoft.com/office/drawing/2014/main" id="{045B37BE-038D-7A6A-E46E-76F89B3BE28A}"/>
              </a:ext>
            </a:extLst>
          </p:cNvPr>
          <p:cNvSpPr txBox="1"/>
          <p:nvPr/>
        </p:nvSpPr>
        <p:spPr>
          <a:xfrm>
            <a:off x="2876817" y="5906075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40%</a:t>
            </a:r>
            <a:endParaRPr sz="1400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1097;p45">
            <a:extLst>
              <a:ext uri="{FF2B5EF4-FFF2-40B4-BE49-F238E27FC236}">
                <a16:creationId xmlns:a16="http://schemas.microsoft.com/office/drawing/2014/main" id="{5EF4A94F-52CA-50ED-7B7A-22D769B4F429}"/>
              </a:ext>
            </a:extLst>
          </p:cNvPr>
          <p:cNvSpPr txBox="1"/>
          <p:nvPr/>
        </p:nvSpPr>
        <p:spPr>
          <a:xfrm>
            <a:off x="4261410" y="5878738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Orçamento</a:t>
            </a:r>
          </a:p>
        </p:txBody>
      </p:sp>
      <p:sp>
        <p:nvSpPr>
          <p:cNvPr id="46" name="Google Shape;1095;p45">
            <a:extLst>
              <a:ext uri="{FF2B5EF4-FFF2-40B4-BE49-F238E27FC236}">
                <a16:creationId xmlns:a16="http://schemas.microsoft.com/office/drawing/2014/main" id="{D850D85B-34BA-93CA-CEEE-30E0EB9F3F81}"/>
              </a:ext>
            </a:extLst>
          </p:cNvPr>
          <p:cNvSpPr txBox="1"/>
          <p:nvPr/>
        </p:nvSpPr>
        <p:spPr>
          <a:xfrm>
            <a:off x="6282226" y="5892487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40%</a:t>
            </a:r>
            <a:endParaRPr sz="1400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7" name="Google Shape;1097;p45">
            <a:extLst>
              <a:ext uri="{FF2B5EF4-FFF2-40B4-BE49-F238E27FC236}">
                <a16:creationId xmlns:a16="http://schemas.microsoft.com/office/drawing/2014/main" id="{98658521-3260-2C49-AF7E-0D734BDDA3C6}"/>
              </a:ext>
            </a:extLst>
          </p:cNvPr>
          <p:cNvSpPr txBox="1"/>
          <p:nvPr/>
        </p:nvSpPr>
        <p:spPr>
          <a:xfrm>
            <a:off x="7598698" y="5889033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Orçamento</a:t>
            </a:r>
          </a:p>
        </p:txBody>
      </p:sp>
      <p:sp>
        <p:nvSpPr>
          <p:cNvPr id="48" name="Google Shape;1095;p45">
            <a:extLst>
              <a:ext uri="{FF2B5EF4-FFF2-40B4-BE49-F238E27FC236}">
                <a16:creationId xmlns:a16="http://schemas.microsoft.com/office/drawing/2014/main" id="{ADEA61B5-6E99-3BF3-8247-FE84FF5690E1}"/>
              </a:ext>
            </a:extLst>
          </p:cNvPr>
          <p:cNvSpPr txBox="1"/>
          <p:nvPr/>
        </p:nvSpPr>
        <p:spPr>
          <a:xfrm>
            <a:off x="9619514" y="5902782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39%</a:t>
            </a:r>
            <a:endParaRPr sz="1400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1097;p45">
            <a:extLst>
              <a:ext uri="{FF2B5EF4-FFF2-40B4-BE49-F238E27FC236}">
                <a16:creationId xmlns:a16="http://schemas.microsoft.com/office/drawing/2014/main" id="{BD6BF67E-716D-5536-B68D-A73127A4F756}"/>
              </a:ext>
            </a:extLst>
          </p:cNvPr>
          <p:cNvSpPr txBox="1"/>
          <p:nvPr/>
        </p:nvSpPr>
        <p:spPr>
          <a:xfrm>
            <a:off x="856001" y="6233258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% de subcontratos</a:t>
            </a:r>
            <a:endParaRPr sz="11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1095;p45">
            <a:extLst>
              <a:ext uri="{FF2B5EF4-FFF2-40B4-BE49-F238E27FC236}">
                <a16:creationId xmlns:a16="http://schemas.microsoft.com/office/drawing/2014/main" id="{06AFA0F4-D222-4DBA-FE65-90BEF7DEA85B}"/>
              </a:ext>
            </a:extLst>
          </p:cNvPr>
          <p:cNvSpPr txBox="1"/>
          <p:nvPr/>
        </p:nvSpPr>
        <p:spPr>
          <a:xfrm>
            <a:off x="2876817" y="6247007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34%</a:t>
            </a:r>
            <a:endParaRPr dirty="0">
              <a:sym typeface="Roboto"/>
            </a:endParaRPr>
          </a:p>
        </p:txBody>
      </p:sp>
      <p:sp>
        <p:nvSpPr>
          <p:cNvPr id="51" name="Google Shape;1097;p45">
            <a:extLst>
              <a:ext uri="{FF2B5EF4-FFF2-40B4-BE49-F238E27FC236}">
                <a16:creationId xmlns:a16="http://schemas.microsoft.com/office/drawing/2014/main" id="{9C7CF4EC-244C-B55F-67C2-07AB1000B3E6}"/>
              </a:ext>
            </a:extLst>
          </p:cNvPr>
          <p:cNvSpPr txBox="1"/>
          <p:nvPr/>
        </p:nvSpPr>
        <p:spPr>
          <a:xfrm>
            <a:off x="4261410" y="6219670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% de subcontratos</a:t>
            </a:r>
          </a:p>
        </p:txBody>
      </p:sp>
      <p:sp>
        <p:nvSpPr>
          <p:cNvPr id="52" name="Google Shape;1095;p45">
            <a:extLst>
              <a:ext uri="{FF2B5EF4-FFF2-40B4-BE49-F238E27FC236}">
                <a16:creationId xmlns:a16="http://schemas.microsoft.com/office/drawing/2014/main" id="{64FE5FD4-FA92-748B-1C1B-9ABA3D08E8A3}"/>
              </a:ext>
            </a:extLst>
          </p:cNvPr>
          <p:cNvSpPr txBox="1"/>
          <p:nvPr/>
        </p:nvSpPr>
        <p:spPr>
          <a:xfrm>
            <a:off x="6282226" y="6233419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34%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1097;p45">
            <a:extLst>
              <a:ext uri="{FF2B5EF4-FFF2-40B4-BE49-F238E27FC236}">
                <a16:creationId xmlns:a16="http://schemas.microsoft.com/office/drawing/2014/main" id="{70ABE5F1-B5BD-C514-BF8D-93B31E82C3AD}"/>
              </a:ext>
            </a:extLst>
          </p:cNvPr>
          <p:cNvSpPr txBox="1"/>
          <p:nvPr/>
        </p:nvSpPr>
        <p:spPr>
          <a:xfrm>
            <a:off x="7598698" y="6229965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% de subcontratos</a:t>
            </a:r>
          </a:p>
        </p:txBody>
      </p:sp>
      <p:sp>
        <p:nvSpPr>
          <p:cNvPr id="54" name="Google Shape;1095;p45">
            <a:extLst>
              <a:ext uri="{FF2B5EF4-FFF2-40B4-BE49-F238E27FC236}">
                <a16:creationId xmlns:a16="http://schemas.microsoft.com/office/drawing/2014/main" id="{8F7C63BA-C011-F6C2-C3B6-1873D4865606}"/>
              </a:ext>
            </a:extLst>
          </p:cNvPr>
          <p:cNvSpPr txBox="1"/>
          <p:nvPr/>
        </p:nvSpPr>
        <p:spPr>
          <a:xfrm>
            <a:off x="9619514" y="6243714"/>
            <a:ext cx="1384593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>
                <a:sym typeface="Roboto"/>
              </a:rPr>
              <a:t>33</a:t>
            </a:r>
            <a:r>
              <a:rPr lang="en" dirty="0">
                <a:sym typeface="Roboto"/>
              </a:rPr>
              <a:t>%</a:t>
            </a:r>
            <a:endParaRPr dirty="0">
              <a:sym typeface="Roboto"/>
            </a:endParaRPr>
          </a:p>
        </p:txBody>
      </p:sp>
      <p:sp>
        <p:nvSpPr>
          <p:cNvPr id="40" name="Google Shape;1097;p45">
            <a:extLst>
              <a:ext uri="{FF2B5EF4-FFF2-40B4-BE49-F238E27FC236}">
                <a16:creationId xmlns:a16="http://schemas.microsoft.com/office/drawing/2014/main" id="{C295B7E4-CE7C-E7BB-AA6A-5C2EF5555A0E}"/>
              </a:ext>
            </a:extLst>
          </p:cNvPr>
          <p:cNvSpPr txBox="1"/>
          <p:nvPr/>
        </p:nvSpPr>
        <p:spPr>
          <a:xfrm>
            <a:off x="8240883" y="5343449"/>
            <a:ext cx="2195634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(A MAIO)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8107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91CA33FD-D68C-E662-895F-F963390776AD}"/>
              </a:ext>
            </a:extLst>
          </p:cNvPr>
          <p:cNvSpPr/>
          <p:nvPr/>
        </p:nvSpPr>
        <p:spPr>
          <a:xfrm>
            <a:off x="6169526" y="3376014"/>
            <a:ext cx="2786747" cy="1790854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12;p45">
            <a:extLst>
              <a:ext uri="{FF2B5EF4-FFF2-40B4-BE49-F238E27FC236}">
                <a16:creationId xmlns:a16="http://schemas.microsoft.com/office/drawing/2014/main" id="{B4FD1C92-A222-429F-73CB-493888187834}"/>
              </a:ext>
            </a:extLst>
          </p:cNvPr>
          <p:cNvSpPr txBox="1"/>
          <p:nvPr/>
        </p:nvSpPr>
        <p:spPr>
          <a:xfrm>
            <a:off x="6405271" y="3450093"/>
            <a:ext cx="2337733" cy="41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</a:defRPr>
            </a:lvl1pPr>
          </a:lstStyle>
          <a:p>
            <a:r>
              <a:rPr lang="en" dirty="0">
                <a:sym typeface="Fira Sans Extra Condensed"/>
              </a:rPr>
              <a:t>Propostas apresentadas julho</a:t>
            </a:r>
            <a:endParaRPr dirty="0">
              <a:sym typeface="Fira Sans Extra Condensed"/>
            </a:endParaRPr>
          </a:p>
        </p:txBody>
      </p:sp>
      <p:sp>
        <p:nvSpPr>
          <p:cNvPr id="9" name="Google Shape;1107;p45">
            <a:extLst>
              <a:ext uri="{FF2B5EF4-FFF2-40B4-BE49-F238E27FC236}">
                <a16:creationId xmlns:a16="http://schemas.microsoft.com/office/drawing/2014/main" id="{61AABC18-C45A-8979-689D-8C23FBE21300}"/>
              </a:ext>
            </a:extLst>
          </p:cNvPr>
          <p:cNvSpPr/>
          <p:nvPr/>
        </p:nvSpPr>
        <p:spPr>
          <a:xfrm>
            <a:off x="3207018" y="3376014"/>
            <a:ext cx="2786747" cy="1790854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12;p45">
            <a:extLst>
              <a:ext uri="{FF2B5EF4-FFF2-40B4-BE49-F238E27FC236}">
                <a16:creationId xmlns:a16="http://schemas.microsoft.com/office/drawing/2014/main" id="{EA5DFB42-2B7E-9BB5-E757-C317081A3291}"/>
              </a:ext>
            </a:extLst>
          </p:cNvPr>
          <p:cNvSpPr txBox="1"/>
          <p:nvPr/>
        </p:nvSpPr>
        <p:spPr>
          <a:xfrm>
            <a:off x="3570532" y="3412763"/>
            <a:ext cx="2129160" cy="41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Angariação julho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9" name="Google Shape;1114;p45">
            <a:extLst>
              <a:ext uri="{FF2B5EF4-FFF2-40B4-BE49-F238E27FC236}">
                <a16:creationId xmlns:a16="http://schemas.microsoft.com/office/drawing/2014/main" id="{E77ADCF2-7A7B-C49F-EB32-FC03FE9A59D6}"/>
              </a:ext>
            </a:extLst>
          </p:cNvPr>
          <p:cNvCxnSpPr>
            <a:cxnSpLocks/>
          </p:cNvCxnSpPr>
          <p:nvPr/>
        </p:nvCxnSpPr>
        <p:spPr>
          <a:xfrm>
            <a:off x="4436035" y="3846551"/>
            <a:ext cx="372727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112;p45">
            <a:extLst>
              <a:ext uri="{FF2B5EF4-FFF2-40B4-BE49-F238E27FC236}">
                <a16:creationId xmlns:a16="http://schemas.microsoft.com/office/drawing/2014/main" id="{23FFF272-5453-1AB4-7085-C2FD9F1D571F}"/>
              </a:ext>
            </a:extLst>
          </p:cNvPr>
          <p:cNvSpPr txBox="1"/>
          <p:nvPr/>
        </p:nvSpPr>
        <p:spPr>
          <a:xfrm>
            <a:off x="3270961" y="2673457"/>
            <a:ext cx="5650076" cy="42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" name="Google Shape;1107;p45">
            <a:extLst>
              <a:ext uri="{FF2B5EF4-FFF2-40B4-BE49-F238E27FC236}">
                <a16:creationId xmlns:a16="http://schemas.microsoft.com/office/drawing/2014/main" id="{D7AE9BEA-E661-FF12-C731-68C7B19AE5A0}"/>
              </a:ext>
            </a:extLst>
          </p:cNvPr>
          <p:cNvSpPr/>
          <p:nvPr/>
        </p:nvSpPr>
        <p:spPr>
          <a:xfrm>
            <a:off x="249831" y="3376014"/>
            <a:ext cx="2786747" cy="1790854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12;p45">
            <a:extLst>
              <a:ext uri="{FF2B5EF4-FFF2-40B4-BE49-F238E27FC236}">
                <a16:creationId xmlns:a16="http://schemas.microsoft.com/office/drawing/2014/main" id="{9BCD8C24-6FE2-5D13-9790-A850FA7A06A6}"/>
              </a:ext>
            </a:extLst>
          </p:cNvPr>
          <p:cNvSpPr txBox="1"/>
          <p:nvPr/>
        </p:nvSpPr>
        <p:spPr>
          <a:xfrm>
            <a:off x="625380" y="3457270"/>
            <a:ext cx="1951601" cy="3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Faturação julho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3" name="Google Shape;1114;p45">
            <a:extLst>
              <a:ext uri="{FF2B5EF4-FFF2-40B4-BE49-F238E27FC236}">
                <a16:creationId xmlns:a16="http://schemas.microsoft.com/office/drawing/2014/main" id="{4464BBD2-6205-2DD9-7E05-96563CED94CF}"/>
              </a:ext>
            </a:extLst>
          </p:cNvPr>
          <p:cNvCxnSpPr>
            <a:cxnSpLocks/>
          </p:cNvCxnSpPr>
          <p:nvPr/>
        </p:nvCxnSpPr>
        <p:spPr>
          <a:xfrm>
            <a:off x="1450106" y="3846551"/>
            <a:ext cx="372727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1095;p45">
            <a:extLst>
              <a:ext uri="{FF2B5EF4-FFF2-40B4-BE49-F238E27FC236}">
                <a16:creationId xmlns:a16="http://schemas.microsoft.com/office/drawing/2014/main" id="{A508217D-D65A-19BC-D85E-D69AA9303858}"/>
              </a:ext>
            </a:extLst>
          </p:cNvPr>
          <p:cNvSpPr txBox="1"/>
          <p:nvPr/>
        </p:nvSpPr>
        <p:spPr>
          <a:xfrm>
            <a:off x="917131" y="4283131"/>
            <a:ext cx="1594695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148 214€</a:t>
            </a:r>
          </a:p>
        </p:txBody>
      </p:sp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A6ED72C8-1DF8-709B-A089-797538A0486F}"/>
              </a:ext>
            </a:extLst>
          </p:cNvPr>
          <p:cNvCxnSpPr>
            <a:cxnSpLocks/>
          </p:cNvCxnSpPr>
          <p:nvPr/>
        </p:nvCxnSpPr>
        <p:spPr>
          <a:xfrm>
            <a:off x="685468" y="4896130"/>
            <a:ext cx="199613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1095;p45">
            <a:extLst>
              <a:ext uri="{FF2B5EF4-FFF2-40B4-BE49-F238E27FC236}">
                <a16:creationId xmlns:a16="http://schemas.microsoft.com/office/drawing/2014/main" id="{3C4DF368-BEC7-287D-522D-897FBE0FAC94}"/>
              </a:ext>
            </a:extLst>
          </p:cNvPr>
          <p:cNvSpPr txBox="1"/>
          <p:nvPr/>
        </p:nvSpPr>
        <p:spPr>
          <a:xfrm>
            <a:off x="3830036" y="4282503"/>
            <a:ext cx="1594695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451 575€</a:t>
            </a:r>
            <a:endParaRPr sz="20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6813E360-55AD-154E-B893-43BDCD09C70B}"/>
              </a:ext>
            </a:extLst>
          </p:cNvPr>
          <p:cNvCxnSpPr>
            <a:cxnSpLocks/>
          </p:cNvCxnSpPr>
          <p:nvPr/>
        </p:nvCxnSpPr>
        <p:spPr>
          <a:xfrm>
            <a:off x="3640153" y="4896130"/>
            <a:ext cx="199613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095;p45">
            <a:extLst>
              <a:ext uri="{FF2B5EF4-FFF2-40B4-BE49-F238E27FC236}">
                <a16:creationId xmlns:a16="http://schemas.microsoft.com/office/drawing/2014/main" id="{429AF296-2D29-4CB0-B50F-E7F6FC9B34CB}"/>
              </a:ext>
            </a:extLst>
          </p:cNvPr>
          <p:cNvSpPr txBox="1"/>
          <p:nvPr/>
        </p:nvSpPr>
        <p:spPr>
          <a:xfrm>
            <a:off x="6821218" y="4282503"/>
            <a:ext cx="1594695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158 145€ </a:t>
            </a:r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C5CD7086-D54A-009B-6B26-ACA95256F436}"/>
              </a:ext>
            </a:extLst>
          </p:cNvPr>
          <p:cNvCxnSpPr>
            <a:cxnSpLocks/>
          </p:cNvCxnSpPr>
          <p:nvPr/>
        </p:nvCxnSpPr>
        <p:spPr>
          <a:xfrm>
            <a:off x="6596495" y="4896130"/>
            <a:ext cx="199613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m 47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05D96F7A-08B0-BD6C-B5A0-CB07905B7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59"/>
          <a:stretch/>
        </p:blipFill>
        <p:spPr>
          <a:xfrm>
            <a:off x="1219056" y="1716507"/>
            <a:ext cx="2184983" cy="675616"/>
          </a:xfrm>
          <a:prstGeom prst="rect">
            <a:avLst/>
          </a:prstGeom>
        </p:spPr>
      </p:pic>
      <p:cxnSp>
        <p:nvCxnSpPr>
          <p:cNvPr id="49" name="Google Shape;1114;p45">
            <a:extLst>
              <a:ext uri="{FF2B5EF4-FFF2-40B4-BE49-F238E27FC236}">
                <a16:creationId xmlns:a16="http://schemas.microsoft.com/office/drawing/2014/main" id="{33AF5DA2-DDCB-F1FE-1593-CAD4927D7C00}"/>
              </a:ext>
            </a:extLst>
          </p:cNvPr>
          <p:cNvCxnSpPr>
            <a:cxnSpLocks/>
          </p:cNvCxnSpPr>
          <p:nvPr/>
        </p:nvCxnSpPr>
        <p:spPr>
          <a:xfrm>
            <a:off x="7384286" y="3970810"/>
            <a:ext cx="372727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1107;p45">
            <a:extLst>
              <a:ext uri="{FF2B5EF4-FFF2-40B4-BE49-F238E27FC236}">
                <a16:creationId xmlns:a16="http://schemas.microsoft.com/office/drawing/2014/main" id="{40D03F67-59FF-3B66-053E-80DA435CFAF2}"/>
              </a:ext>
            </a:extLst>
          </p:cNvPr>
          <p:cNvSpPr/>
          <p:nvPr/>
        </p:nvSpPr>
        <p:spPr>
          <a:xfrm>
            <a:off x="9129250" y="3376014"/>
            <a:ext cx="2786747" cy="1790854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112;p45">
            <a:extLst>
              <a:ext uri="{FF2B5EF4-FFF2-40B4-BE49-F238E27FC236}">
                <a16:creationId xmlns:a16="http://schemas.microsoft.com/office/drawing/2014/main" id="{D7B82178-FBA6-5FCE-08A7-476708668184}"/>
              </a:ext>
            </a:extLst>
          </p:cNvPr>
          <p:cNvSpPr txBox="1"/>
          <p:nvPr/>
        </p:nvSpPr>
        <p:spPr>
          <a:xfrm>
            <a:off x="9364995" y="3450093"/>
            <a:ext cx="2337733" cy="41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</a:defRPr>
            </a:lvl1pPr>
          </a:lstStyle>
          <a:p>
            <a:r>
              <a:rPr lang="en" dirty="0">
                <a:sym typeface="Fira Sans Extra Condensed"/>
              </a:rPr>
              <a:t>Faturação prevista (fim do ano)</a:t>
            </a:r>
            <a:endParaRPr dirty="0">
              <a:sym typeface="Fira Sans Extra Condensed"/>
            </a:endParaRPr>
          </a:p>
        </p:txBody>
      </p:sp>
      <p:sp>
        <p:nvSpPr>
          <p:cNvPr id="58" name="Google Shape;1095;p45">
            <a:extLst>
              <a:ext uri="{FF2B5EF4-FFF2-40B4-BE49-F238E27FC236}">
                <a16:creationId xmlns:a16="http://schemas.microsoft.com/office/drawing/2014/main" id="{66EA76E6-BD06-F0D0-1776-DFCCB2D5FBD1}"/>
              </a:ext>
            </a:extLst>
          </p:cNvPr>
          <p:cNvSpPr txBox="1"/>
          <p:nvPr/>
        </p:nvSpPr>
        <p:spPr>
          <a:xfrm>
            <a:off x="9619828" y="4282503"/>
            <a:ext cx="1819418" cy="37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1 845 075€ </a:t>
            </a:r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5DABA911-5B92-FFE7-2A9F-9EE67A753329}"/>
              </a:ext>
            </a:extLst>
          </p:cNvPr>
          <p:cNvCxnSpPr>
            <a:cxnSpLocks/>
          </p:cNvCxnSpPr>
          <p:nvPr/>
        </p:nvCxnSpPr>
        <p:spPr>
          <a:xfrm>
            <a:off x="9556219" y="4896130"/>
            <a:ext cx="199613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oogle Shape;1114;p45">
            <a:extLst>
              <a:ext uri="{FF2B5EF4-FFF2-40B4-BE49-F238E27FC236}">
                <a16:creationId xmlns:a16="http://schemas.microsoft.com/office/drawing/2014/main" id="{9E16B2CD-EDA5-3F0B-1DB1-761571A897E9}"/>
              </a:ext>
            </a:extLst>
          </p:cNvPr>
          <p:cNvCxnSpPr>
            <a:cxnSpLocks/>
          </p:cNvCxnSpPr>
          <p:nvPr/>
        </p:nvCxnSpPr>
        <p:spPr>
          <a:xfrm>
            <a:off x="10386542" y="3970810"/>
            <a:ext cx="372727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07020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4F64D2D8-A85E-8A41-DF36-EBB9624C749A}"/>
              </a:ext>
            </a:extLst>
          </p:cNvPr>
          <p:cNvSpPr/>
          <p:nvPr/>
        </p:nvSpPr>
        <p:spPr>
          <a:xfrm>
            <a:off x="7813914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12;p45">
            <a:extLst>
              <a:ext uri="{FF2B5EF4-FFF2-40B4-BE49-F238E27FC236}">
                <a16:creationId xmlns:a16="http://schemas.microsoft.com/office/drawing/2014/main" id="{1A407AAB-8B31-D4B7-7BFD-4AC433A327D3}"/>
              </a:ext>
            </a:extLst>
          </p:cNvPr>
          <p:cNvSpPr txBox="1"/>
          <p:nvPr/>
        </p:nvSpPr>
        <p:spPr>
          <a:xfrm>
            <a:off x="8866764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E5912B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sz="1600" b="1" dirty="0">
              <a:solidFill>
                <a:srgbClr val="E5912B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7" name="Google Shape;1114;p45">
            <a:extLst>
              <a:ext uri="{FF2B5EF4-FFF2-40B4-BE49-F238E27FC236}">
                <a16:creationId xmlns:a16="http://schemas.microsoft.com/office/drawing/2014/main" id="{572BC4BD-12EB-59A5-8698-39B00CD8AFE1}"/>
              </a:ext>
            </a:extLst>
          </p:cNvPr>
          <p:cNvCxnSpPr/>
          <p:nvPr/>
        </p:nvCxnSpPr>
        <p:spPr>
          <a:xfrm>
            <a:off x="9165264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E591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107;p45">
            <a:extLst>
              <a:ext uri="{FF2B5EF4-FFF2-40B4-BE49-F238E27FC236}">
                <a16:creationId xmlns:a16="http://schemas.microsoft.com/office/drawing/2014/main" id="{69151E46-A7F7-186A-A0B5-02CB8419F9B0}"/>
              </a:ext>
            </a:extLst>
          </p:cNvPr>
          <p:cNvSpPr/>
          <p:nvPr/>
        </p:nvSpPr>
        <p:spPr>
          <a:xfrm>
            <a:off x="4516485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12;p45">
            <a:extLst>
              <a:ext uri="{FF2B5EF4-FFF2-40B4-BE49-F238E27FC236}">
                <a16:creationId xmlns:a16="http://schemas.microsoft.com/office/drawing/2014/main" id="{1D6E123E-2D75-A3A1-8F4B-92F8664A2FDD}"/>
              </a:ext>
            </a:extLst>
          </p:cNvPr>
          <p:cNvSpPr txBox="1"/>
          <p:nvPr/>
        </p:nvSpPr>
        <p:spPr>
          <a:xfrm>
            <a:off x="5569335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2023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9" name="Google Shape;1114;p45">
            <a:extLst>
              <a:ext uri="{FF2B5EF4-FFF2-40B4-BE49-F238E27FC236}">
                <a16:creationId xmlns:a16="http://schemas.microsoft.com/office/drawing/2014/main" id="{2CEDB98C-B658-77B7-AF15-293FFBA321AC}"/>
              </a:ext>
            </a:extLst>
          </p:cNvPr>
          <p:cNvCxnSpPr/>
          <p:nvPr/>
        </p:nvCxnSpPr>
        <p:spPr>
          <a:xfrm>
            <a:off x="5856818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112;p45">
            <a:extLst>
              <a:ext uri="{FF2B5EF4-FFF2-40B4-BE49-F238E27FC236}">
                <a16:creationId xmlns:a16="http://schemas.microsoft.com/office/drawing/2014/main" id="{B1E92017-D8E6-16F1-BE0C-66812E82EA02}"/>
              </a:ext>
            </a:extLst>
          </p:cNvPr>
          <p:cNvSpPr txBox="1"/>
          <p:nvPr/>
        </p:nvSpPr>
        <p:spPr>
          <a:xfrm>
            <a:off x="3270961" y="2458772"/>
            <a:ext cx="5650076" cy="42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APRESENTAÇÃO DE PROPOSTAS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" name="Google Shape;1107;p45">
            <a:extLst>
              <a:ext uri="{FF2B5EF4-FFF2-40B4-BE49-F238E27FC236}">
                <a16:creationId xmlns:a16="http://schemas.microsoft.com/office/drawing/2014/main" id="{2F23A9C0-3C53-36BD-A703-6AB872E0E3EB}"/>
              </a:ext>
            </a:extLst>
          </p:cNvPr>
          <p:cNvSpPr/>
          <p:nvPr/>
        </p:nvSpPr>
        <p:spPr>
          <a:xfrm>
            <a:off x="1219056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12;p45">
            <a:extLst>
              <a:ext uri="{FF2B5EF4-FFF2-40B4-BE49-F238E27FC236}">
                <a16:creationId xmlns:a16="http://schemas.microsoft.com/office/drawing/2014/main" id="{AA779475-9A8A-53AD-3EDD-41CC35903E0E}"/>
              </a:ext>
            </a:extLst>
          </p:cNvPr>
          <p:cNvSpPr txBox="1"/>
          <p:nvPr/>
        </p:nvSpPr>
        <p:spPr>
          <a:xfrm>
            <a:off x="2271906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2022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3" name="Google Shape;1114;p45">
            <a:extLst>
              <a:ext uri="{FF2B5EF4-FFF2-40B4-BE49-F238E27FC236}">
                <a16:creationId xmlns:a16="http://schemas.microsoft.com/office/drawing/2014/main" id="{C59B6B7A-E925-0D3B-E7BF-211DDDFBC71B}"/>
              </a:ext>
            </a:extLst>
          </p:cNvPr>
          <p:cNvCxnSpPr/>
          <p:nvPr/>
        </p:nvCxnSpPr>
        <p:spPr>
          <a:xfrm>
            <a:off x="2570406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095;p45">
            <a:extLst>
              <a:ext uri="{FF2B5EF4-FFF2-40B4-BE49-F238E27FC236}">
                <a16:creationId xmlns:a16="http://schemas.microsoft.com/office/drawing/2014/main" id="{9B6B7E12-FBFA-1A16-D1AB-181E036FBF2A}"/>
              </a:ext>
            </a:extLst>
          </p:cNvPr>
          <p:cNvSpPr txBox="1"/>
          <p:nvPr/>
        </p:nvSpPr>
        <p:spPr>
          <a:xfrm>
            <a:off x="188863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893 000, 00€</a:t>
            </a:r>
          </a:p>
        </p:txBody>
      </p:sp>
      <p:sp>
        <p:nvSpPr>
          <p:cNvPr id="25" name="Google Shape;1097;p45">
            <a:extLst>
              <a:ext uri="{FF2B5EF4-FFF2-40B4-BE49-F238E27FC236}">
                <a16:creationId xmlns:a16="http://schemas.microsoft.com/office/drawing/2014/main" id="{8B45F9EF-680E-5C95-72D5-BFE3309ACDA5}"/>
              </a:ext>
            </a:extLst>
          </p:cNvPr>
          <p:cNvSpPr txBox="1"/>
          <p:nvPr/>
        </p:nvSpPr>
        <p:spPr>
          <a:xfrm>
            <a:off x="1661632" y="3790269"/>
            <a:ext cx="223484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apresentação de propostas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1097;p45">
            <a:extLst>
              <a:ext uri="{FF2B5EF4-FFF2-40B4-BE49-F238E27FC236}">
                <a16:creationId xmlns:a16="http://schemas.microsoft.com/office/drawing/2014/main" id="{F7425E49-9090-7518-AE38-2460356F3D97}"/>
              </a:ext>
            </a:extLst>
          </p:cNvPr>
          <p:cNvSpPr txBox="1"/>
          <p:nvPr/>
        </p:nvSpPr>
        <p:spPr>
          <a:xfrm>
            <a:off x="1502284" y="4809361"/>
            <a:ext cx="2553539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Apresentação de Propostas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1095;p45">
            <a:extLst>
              <a:ext uri="{FF2B5EF4-FFF2-40B4-BE49-F238E27FC236}">
                <a16:creationId xmlns:a16="http://schemas.microsoft.com/office/drawing/2014/main" id="{BAC642B6-7077-D3D6-5F1C-20BDA4AD773A}"/>
              </a:ext>
            </a:extLst>
          </p:cNvPr>
          <p:cNvSpPr txBox="1"/>
          <p:nvPr/>
        </p:nvSpPr>
        <p:spPr>
          <a:xfrm>
            <a:off x="1886357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2 071 157, 00€</a:t>
            </a:r>
          </a:p>
        </p:txBody>
      </p:sp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8ED2C0F-D547-3747-1A22-128446C33673}"/>
              </a:ext>
            </a:extLst>
          </p:cNvPr>
          <p:cNvCxnSpPr>
            <a:cxnSpLocks/>
          </p:cNvCxnSpPr>
          <p:nvPr/>
        </p:nvCxnSpPr>
        <p:spPr>
          <a:xfrm>
            <a:off x="165469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095;p45">
            <a:extLst>
              <a:ext uri="{FF2B5EF4-FFF2-40B4-BE49-F238E27FC236}">
                <a16:creationId xmlns:a16="http://schemas.microsoft.com/office/drawing/2014/main" id="{385393ED-7245-96DD-A1FC-7B484631184B}"/>
              </a:ext>
            </a:extLst>
          </p:cNvPr>
          <p:cNvSpPr txBox="1"/>
          <p:nvPr/>
        </p:nvSpPr>
        <p:spPr>
          <a:xfrm>
            <a:off x="1884261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231,9%</a:t>
            </a:r>
          </a:p>
        </p:txBody>
      </p:sp>
      <p:sp>
        <p:nvSpPr>
          <p:cNvPr id="30" name="Google Shape;1095;p45">
            <a:extLst>
              <a:ext uri="{FF2B5EF4-FFF2-40B4-BE49-F238E27FC236}">
                <a16:creationId xmlns:a16="http://schemas.microsoft.com/office/drawing/2014/main" id="{9E8EF7C9-7ED5-69A3-DBAE-19A72E6BE3C4}"/>
              </a:ext>
            </a:extLst>
          </p:cNvPr>
          <p:cNvSpPr txBox="1"/>
          <p:nvPr/>
        </p:nvSpPr>
        <p:spPr>
          <a:xfrm>
            <a:off x="5183566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2 678 570, 00€</a:t>
            </a:r>
          </a:p>
        </p:txBody>
      </p:sp>
      <p:sp>
        <p:nvSpPr>
          <p:cNvPr id="31" name="Google Shape;1095;p45">
            <a:extLst>
              <a:ext uri="{FF2B5EF4-FFF2-40B4-BE49-F238E27FC236}">
                <a16:creationId xmlns:a16="http://schemas.microsoft.com/office/drawing/2014/main" id="{49E1DA40-412F-4E98-BB32-61B65F3BC1DC}"/>
              </a:ext>
            </a:extLst>
          </p:cNvPr>
          <p:cNvSpPr txBox="1"/>
          <p:nvPr/>
        </p:nvSpPr>
        <p:spPr>
          <a:xfrm>
            <a:off x="5181284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 1 841 035€</a:t>
            </a:r>
          </a:p>
        </p:txBody>
      </p: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C54D073-5EED-57B2-D3DA-3A3A4EE05A7B}"/>
              </a:ext>
            </a:extLst>
          </p:cNvPr>
          <p:cNvCxnSpPr>
            <a:cxnSpLocks/>
          </p:cNvCxnSpPr>
          <p:nvPr/>
        </p:nvCxnSpPr>
        <p:spPr>
          <a:xfrm>
            <a:off x="4949620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1095;p45">
            <a:extLst>
              <a:ext uri="{FF2B5EF4-FFF2-40B4-BE49-F238E27FC236}">
                <a16:creationId xmlns:a16="http://schemas.microsoft.com/office/drawing/2014/main" id="{93A78BFF-5B25-081C-C4C1-A4870EFF37CF}"/>
              </a:ext>
            </a:extLst>
          </p:cNvPr>
          <p:cNvSpPr txBox="1"/>
          <p:nvPr/>
        </p:nvSpPr>
        <p:spPr>
          <a:xfrm>
            <a:off x="5179188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olidFill>
                  <a:srgbClr val="C00000"/>
                </a:solidFill>
                <a:sym typeface="Roboto"/>
              </a:rPr>
              <a:t>69%</a:t>
            </a:r>
            <a:endParaRPr dirty="0">
              <a:solidFill>
                <a:srgbClr val="C00000"/>
              </a:solidFill>
              <a:sym typeface="Roboto"/>
            </a:endParaRPr>
          </a:p>
        </p:txBody>
      </p:sp>
      <p:sp>
        <p:nvSpPr>
          <p:cNvPr id="34" name="Google Shape;1095;p45">
            <a:extLst>
              <a:ext uri="{FF2B5EF4-FFF2-40B4-BE49-F238E27FC236}">
                <a16:creationId xmlns:a16="http://schemas.microsoft.com/office/drawing/2014/main" id="{D565E6AD-FFCB-F2C4-5143-145E48E0B094}"/>
              </a:ext>
            </a:extLst>
          </p:cNvPr>
          <p:cNvSpPr txBox="1"/>
          <p:nvPr/>
        </p:nvSpPr>
        <p:spPr>
          <a:xfrm>
            <a:off x="847482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E5912B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2 840 000,00 € </a:t>
            </a:r>
          </a:p>
        </p:txBody>
      </p:sp>
      <p:sp>
        <p:nvSpPr>
          <p:cNvPr id="35" name="Google Shape;1095;p45">
            <a:extLst>
              <a:ext uri="{FF2B5EF4-FFF2-40B4-BE49-F238E27FC236}">
                <a16:creationId xmlns:a16="http://schemas.microsoft.com/office/drawing/2014/main" id="{9B78FFB2-48A2-FFDB-65E6-5BD1CF16AC65}"/>
              </a:ext>
            </a:extLst>
          </p:cNvPr>
          <p:cNvSpPr txBox="1"/>
          <p:nvPr/>
        </p:nvSpPr>
        <p:spPr>
          <a:xfrm>
            <a:off x="8472547" y="5072779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D20000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 2 257 645,00 € </a:t>
            </a:r>
          </a:p>
        </p:txBody>
      </p:sp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30DF6229-8505-442E-5628-741A75777CB7}"/>
              </a:ext>
            </a:extLst>
          </p:cNvPr>
          <p:cNvCxnSpPr>
            <a:cxnSpLocks/>
          </p:cNvCxnSpPr>
          <p:nvPr/>
        </p:nvCxnSpPr>
        <p:spPr>
          <a:xfrm>
            <a:off x="824088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1097;p45">
            <a:extLst>
              <a:ext uri="{FF2B5EF4-FFF2-40B4-BE49-F238E27FC236}">
                <a16:creationId xmlns:a16="http://schemas.microsoft.com/office/drawing/2014/main" id="{6F6F4BA4-D39D-0FB0-4D2E-243DEA583FBB}"/>
              </a:ext>
            </a:extLst>
          </p:cNvPr>
          <p:cNvSpPr txBox="1"/>
          <p:nvPr/>
        </p:nvSpPr>
        <p:spPr>
          <a:xfrm>
            <a:off x="4914778" y="3763415"/>
            <a:ext cx="223484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apresentação de propostas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9" name="Google Shape;1097;p45">
            <a:extLst>
              <a:ext uri="{FF2B5EF4-FFF2-40B4-BE49-F238E27FC236}">
                <a16:creationId xmlns:a16="http://schemas.microsoft.com/office/drawing/2014/main" id="{40354048-7499-4BEA-A351-B09F819B494A}"/>
              </a:ext>
            </a:extLst>
          </p:cNvPr>
          <p:cNvSpPr txBox="1"/>
          <p:nvPr/>
        </p:nvSpPr>
        <p:spPr>
          <a:xfrm>
            <a:off x="8256491" y="3758787"/>
            <a:ext cx="223484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apresentação de propostas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0" name="Google Shape;1097;p45">
            <a:extLst>
              <a:ext uri="{FF2B5EF4-FFF2-40B4-BE49-F238E27FC236}">
                <a16:creationId xmlns:a16="http://schemas.microsoft.com/office/drawing/2014/main" id="{0BFDA3A9-627A-91F4-B455-7DBFBD763A82}"/>
              </a:ext>
            </a:extLst>
          </p:cNvPr>
          <p:cNvSpPr txBox="1"/>
          <p:nvPr/>
        </p:nvSpPr>
        <p:spPr>
          <a:xfrm>
            <a:off x="4795116" y="4807668"/>
            <a:ext cx="2553539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Apresentação de Propostas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1" name="Google Shape;1097;p45">
            <a:extLst>
              <a:ext uri="{FF2B5EF4-FFF2-40B4-BE49-F238E27FC236}">
                <a16:creationId xmlns:a16="http://schemas.microsoft.com/office/drawing/2014/main" id="{C464256A-0D62-95A8-5590-BCE6682BB03C}"/>
              </a:ext>
            </a:extLst>
          </p:cNvPr>
          <p:cNvSpPr txBox="1"/>
          <p:nvPr/>
        </p:nvSpPr>
        <p:spPr>
          <a:xfrm>
            <a:off x="8097143" y="4807668"/>
            <a:ext cx="2553539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Apresentação de Propostas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pic>
        <p:nvPicPr>
          <p:cNvPr id="42" name="Imagem 41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BEFBFC21-495E-D457-1A6A-B5F7A205E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9"/>
          <a:stretch/>
        </p:blipFill>
        <p:spPr>
          <a:xfrm>
            <a:off x="1219056" y="1649858"/>
            <a:ext cx="2184983" cy="725338"/>
          </a:xfrm>
          <a:prstGeom prst="rect">
            <a:avLst/>
          </a:prstGeom>
        </p:spPr>
      </p:pic>
      <p:sp>
        <p:nvSpPr>
          <p:cNvPr id="43" name="Google Shape;1095;p45">
            <a:extLst>
              <a:ext uri="{FF2B5EF4-FFF2-40B4-BE49-F238E27FC236}">
                <a16:creationId xmlns:a16="http://schemas.microsoft.com/office/drawing/2014/main" id="{D3747BE8-4B7C-ED0C-16A5-D09B70B902EA}"/>
              </a:ext>
            </a:extLst>
          </p:cNvPr>
          <p:cNvSpPr txBox="1"/>
          <p:nvPr/>
        </p:nvSpPr>
        <p:spPr>
          <a:xfrm>
            <a:off x="8470451" y="5676084"/>
            <a:ext cx="771705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159%</a:t>
            </a:r>
            <a:endParaRPr sz="1400" b="1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4" name="Google Shape;1097;p45">
            <a:extLst>
              <a:ext uri="{FF2B5EF4-FFF2-40B4-BE49-F238E27FC236}">
                <a16:creationId xmlns:a16="http://schemas.microsoft.com/office/drawing/2014/main" id="{0BEF8442-8C6A-A6F9-D28B-B89B090E4F8D}"/>
              </a:ext>
            </a:extLst>
          </p:cNvPr>
          <p:cNvSpPr txBox="1"/>
          <p:nvPr/>
        </p:nvSpPr>
        <p:spPr>
          <a:xfrm>
            <a:off x="9004608" y="5685805"/>
            <a:ext cx="1838362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 meio do ano)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1095;p45">
            <a:extLst>
              <a:ext uri="{FF2B5EF4-FFF2-40B4-BE49-F238E27FC236}">
                <a16:creationId xmlns:a16="http://schemas.microsoft.com/office/drawing/2014/main" id="{89CBBF41-CAA9-343E-4FDE-03F8D24B582F}"/>
              </a:ext>
            </a:extLst>
          </p:cNvPr>
          <p:cNvSpPr txBox="1"/>
          <p:nvPr/>
        </p:nvSpPr>
        <p:spPr>
          <a:xfrm>
            <a:off x="8469208" y="538447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79%</a:t>
            </a:r>
            <a:endParaRPr sz="1400" b="1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6" name="Google Shape;1097;p45">
            <a:extLst>
              <a:ext uri="{FF2B5EF4-FFF2-40B4-BE49-F238E27FC236}">
                <a16:creationId xmlns:a16="http://schemas.microsoft.com/office/drawing/2014/main" id="{0E416F6A-192C-E3C4-0C21-4034AEA418FD}"/>
              </a:ext>
            </a:extLst>
          </p:cNvPr>
          <p:cNvSpPr txBox="1"/>
          <p:nvPr/>
        </p:nvSpPr>
        <p:spPr>
          <a:xfrm>
            <a:off x="9004608" y="5360999"/>
            <a:ext cx="222060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anual)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0674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CEAA4F4C-2195-BF55-D457-250214F9BB5C}"/>
              </a:ext>
            </a:extLst>
          </p:cNvPr>
          <p:cNvSpPr/>
          <p:nvPr/>
        </p:nvSpPr>
        <p:spPr>
          <a:xfrm>
            <a:off x="7813914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12;p45">
            <a:extLst>
              <a:ext uri="{FF2B5EF4-FFF2-40B4-BE49-F238E27FC236}">
                <a16:creationId xmlns:a16="http://schemas.microsoft.com/office/drawing/2014/main" id="{7250B8C8-90D8-C1BB-85A2-50E481B6148E}"/>
              </a:ext>
            </a:extLst>
          </p:cNvPr>
          <p:cNvSpPr txBox="1"/>
          <p:nvPr/>
        </p:nvSpPr>
        <p:spPr>
          <a:xfrm>
            <a:off x="8866764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E5912B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sz="1600" b="1" dirty="0">
              <a:solidFill>
                <a:srgbClr val="E5912B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7" name="Google Shape;1114;p45">
            <a:extLst>
              <a:ext uri="{FF2B5EF4-FFF2-40B4-BE49-F238E27FC236}">
                <a16:creationId xmlns:a16="http://schemas.microsoft.com/office/drawing/2014/main" id="{46FD55BD-BB41-6DAB-7C02-8709809FF0EE}"/>
              </a:ext>
            </a:extLst>
          </p:cNvPr>
          <p:cNvCxnSpPr/>
          <p:nvPr/>
        </p:nvCxnSpPr>
        <p:spPr>
          <a:xfrm>
            <a:off x="9165264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E591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107;p45">
            <a:extLst>
              <a:ext uri="{FF2B5EF4-FFF2-40B4-BE49-F238E27FC236}">
                <a16:creationId xmlns:a16="http://schemas.microsoft.com/office/drawing/2014/main" id="{390AF322-61DE-B05E-18D6-5FBBB67EA1E0}"/>
              </a:ext>
            </a:extLst>
          </p:cNvPr>
          <p:cNvSpPr/>
          <p:nvPr/>
        </p:nvSpPr>
        <p:spPr>
          <a:xfrm>
            <a:off x="4516485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12;p45">
            <a:extLst>
              <a:ext uri="{FF2B5EF4-FFF2-40B4-BE49-F238E27FC236}">
                <a16:creationId xmlns:a16="http://schemas.microsoft.com/office/drawing/2014/main" id="{9EBDEAD2-500E-FA1A-6E18-9225682A6107}"/>
              </a:ext>
            </a:extLst>
          </p:cNvPr>
          <p:cNvSpPr txBox="1"/>
          <p:nvPr/>
        </p:nvSpPr>
        <p:spPr>
          <a:xfrm>
            <a:off x="5569335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2023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9" name="Google Shape;1114;p45">
            <a:extLst>
              <a:ext uri="{FF2B5EF4-FFF2-40B4-BE49-F238E27FC236}">
                <a16:creationId xmlns:a16="http://schemas.microsoft.com/office/drawing/2014/main" id="{39AA3130-0BE3-C4C1-9EBE-548460A2673B}"/>
              </a:ext>
            </a:extLst>
          </p:cNvPr>
          <p:cNvCxnSpPr/>
          <p:nvPr/>
        </p:nvCxnSpPr>
        <p:spPr>
          <a:xfrm>
            <a:off x="5856818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112;p45">
            <a:extLst>
              <a:ext uri="{FF2B5EF4-FFF2-40B4-BE49-F238E27FC236}">
                <a16:creationId xmlns:a16="http://schemas.microsoft.com/office/drawing/2014/main" id="{17D10108-2575-6183-A4E4-5ED616D0F104}"/>
              </a:ext>
            </a:extLst>
          </p:cNvPr>
          <p:cNvSpPr txBox="1"/>
          <p:nvPr/>
        </p:nvSpPr>
        <p:spPr>
          <a:xfrm>
            <a:off x="3270961" y="2458772"/>
            <a:ext cx="5650076" cy="42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ANGARIAÇÃO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" name="Google Shape;1107;p45">
            <a:extLst>
              <a:ext uri="{FF2B5EF4-FFF2-40B4-BE49-F238E27FC236}">
                <a16:creationId xmlns:a16="http://schemas.microsoft.com/office/drawing/2014/main" id="{4F6D1CD2-D404-9B86-4DC7-EE59E84B015D}"/>
              </a:ext>
            </a:extLst>
          </p:cNvPr>
          <p:cNvSpPr/>
          <p:nvPr/>
        </p:nvSpPr>
        <p:spPr>
          <a:xfrm>
            <a:off x="1219056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12;p45">
            <a:extLst>
              <a:ext uri="{FF2B5EF4-FFF2-40B4-BE49-F238E27FC236}">
                <a16:creationId xmlns:a16="http://schemas.microsoft.com/office/drawing/2014/main" id="{6DC67689-B147-90A7-E6BE-122B1C9695A7}"/>
              </a:ext>
            </a:extLst>
          </p:cNvPr>
          <p:cNvSpPr txBox="1"/>
          <p:nvPr/>
        </p:nvSpPr>
        <p:spPr>
          <a:xfrm>
            <a:off x="2271906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2022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3" name="Google Shape;1114;p45">
            <a:extLst>
              <a:ext uri="{FF2B5EF4-FFF2-40B4-BE49-F238E27FC236}">
                <a16:creationId xmlns:a16="http://schemas.microsoft.com/office/drawing/2014/main" id="{2B0065D8-89CF-579A-05B5-3B147606580A}"/>
              </a:ext>
            </a:extLst>
          </p:cNvPr>
          <p:cNvCxnSpPr/>
          <p:nvPr/>
        </p:nvCxnSpPr>
        <p:spPr>
          <a:xfrm>
            <a:off x="2570406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095;p45">
            <a:extLst>
              <a:ext uri="{FF2B5EF4-FFF2-40B4-BE49-F238E27FC236}">
                <a16:creationId xmlns:a16="http://schemas.microsoft.com/office/drawing/2014/main" id="{C04CC8A2-F3A3-3733-D629-C9426E9C7D47}"/>
              </a:ext>
            </a:extLst>
          </p:cNvPr>
          <p:cNvSpPr txBox="1"/>
          <p:nvPr/>
        </p:nvSpPr>
        <p:spPr>
          <a:xfrm>
            <a:off x="188863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250 000, 00€</a:t>
            </a:r>
          </a:p>
        </p:txBody>
      </p:sp>
      <p:sp>
        <p:nvSpPr>
          <p:cNvPr id="25" name="Google Shape;1097;p45">
            <a:extLst>
              <a:ext uri="{FF2B5EF4-FFF2-40B4-BE49-F238E27FC236}">
                <a16:creationId xmlns:a16="http://schemas.microsoft.com/office/drawing/2014/main" id="{AA0BE8FC-AB5D-1A35-9AC1-71A832FF8036}"/>
              </a:ext>
            </a:extLst>
          </p:cNvPr>
          <p:cNvSpPr txBox="1"/>
          <p:nvPr/>
        </p:nvSpPr>
        <p:spPr>
          <a:xfrm>
            <a:off x="1785517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angariação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1097;p45">
            <a:extLst>
              <a:ext uri="{FF2B5EF4-FFF2-40B4-BE49-F238E27FC236}">
                <a16:creationId xmlns:a16="http://schemas.microsoft.com/office/drawing/2014/main" id="{841BE178-62A8-0EAE-E9A3-7B717DF7F19B}"/>
              </a:ext>
            </a:extLst>
          </p:cNvPr>
          <p:cNvSpPr txBox="1"/>
          <p:nvPr/>
        </p:nvSpPr>
        <p:spPr>
          <a:xfrm>
            <a:off x="1785517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Angariação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1095;p45">
            <a:extLst>
              <a:ext uri="{FF2B5EF4-FFF2-40B4-BE49-F238E27FC236}">
                <a16:creationId xmlns:a16="http://schemas.microsoft.com/office/drawing/2014/main" id="{DD6F3FE6-A1EA-2276-463F-E4774433B8F1}"/>
              </a:ext>
            </a:extLst>
          </p:cNvPr>
          <p:cNvSpPr txBox="1"/>
          <p:nvPr/>
        </p:nvSpPr>
        <p:spPr>
          <a:xfrm>
            <a:off x="1886357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798 550, 00€</a:t>
            </a:r>
          </a:p>
        </p:txBody>
      </p:sp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11E38F9F-26A3-6984-C79C-0A56A89AFC25}"/>
              </a:ext>
            </a:extLst>
          </p:cNvPr>
          <p:cNvCxnSpPr>
            <a:cxnSpLocks/>
          </p:cNvCxnSpPr>
          <p:nvPr/>
        </p:nvCxnSpPr>
        <p:spPr>
          <a:xfrm>
            <a:off x="165469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095;p45">
            <a:extLst>
              <a:ext uri="{FF2B5EF4-FFF2-40B4-BE49-F238E27FC236}">
                <a16:creationId xmlns:a16="http://schemas.microsoft.com/office/drawing/2014/main" id="{D783ACB4-32F7-C15E-5ADE-7F06B76D54DE}"/>
              </a:ext>
            </a:extLst>
          </p:cNvPr>
          <p:cNvSpPr txBox="1"/>
          <p:nvPr/>
        </p:nvSpPr>
        <p:spPr>
          <a:xfrm>
            <a:off x="1884261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319,42%</a:t>
            </a:r>
          </a:p>
        </p:txBody>
      </p:sp>
      <p:sp>
        <p:nvSpPr>
          <p:cNvPr id="30" name="Google Shape;1095;p45">
            <a:extLst>
              <a:ext uri="{FF2B5EF4-FFF2-40B4-BE49-F238E27FC236}">
                <a16:creationId xmlns:a16="http://schemas.microsoft.com/office/drawing/2014/main" id="{AC781D87-256D-251F-A7CA-03495B99DD57}"/>
              </a:ext>
            </a:extLst>
          </p:cNvPr>
          <p:cNvSpPr txBox="1"/>
          <p:nvPr/>
        </p:nvSpPr>
        <p:spPr>
          <a:xfrm>
            <a:off x="5183566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750 000, 00€</a:t>
            </a:r>
          </a:p>
        </p:txBody>
      </p:sp>
      <p:sp>
        <p:nvSpPr>
          <p:cNvPr id="31" name="Google Shape;1097;p45">
            <a:extLst>
              <a:ext uri="{FF2B5EF4-FFF2-40B4-BE49-F238E27FC236}">
                <a16:creationId xmlns:a16="http://schemas.microsoft.com/office/drawing/2014/main" id="{B6CE9B3C-658C-02F4-0657-60FA24BE5DC7}"/>
              </a:ext>
            </a:extLst>
          </p:cNvPr>
          <p:cNvSpPr txBox="1"/>
          <p:nvPr/>
        </p:nvSpPr>
        <p:spPr>
          <a:xfrm>
            <a:off x="5080444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angariação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1097;p45">
            <a:extLst>
              <a:ext uri="{FF2B5EF4-FFF2-40B4-BE49-F238E27FC236}">
                <a16:creationId xmlns:a16="http://schemas.microsoft.com/office/drawing/2014/main" id="{7C44CF11-C980-E7BA-EFED-C6C2F53867F1}"/>
              </a:ext>
            </a:extLst>
          </p:cNvPr>
          <p:cNvSpPr txBox="1"/>
          <p:nvPr/>
        </p:nvSpPr>
        <p:spPr>
          <a:xfrm>
            <a:off x="5080444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Angariação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1095;p45">
            <a:extLst>
              <a:ext uri="{FF2B5EF4-FFF2-40B4-BE49-F238E27FC236}">
                <a16:creationId xmlns:a16="http://schemas.microsoft.com/office/drawing/2014/main" id="{139012F1-172F-90CE-6939-4B24713C8681}"/>
              </a:ext>
            </a:extLst>
          </p:cNvPr>
          <p:cNvSpPr txBox="1"/>
          <p:nvPr/>
        </p:nvSpPr>
        <p:spPr>
          <a:xfrm>
            <a:off x="5181284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701 815€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5FA1047D-711E-9A85-5F74-21A4B2C934C6}"/>
              </a:ext>
            </a:extLst>
          </p:cNvPr>
          <p:cNvCxnSpPr>
            <a:cxnSpLocks/>
          </p:cNvCxnSpPr>
          <p:nvPr/>
        </p:nvCxnSpPr>
        <p:spPr>
          <a:xfrm>
            <a:off x="4949620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1095;p45">
            <a:extLst>
              <a:ext uri="{FF2B5EF4-FFF2-40B4-BE49-F238E27FC236}">
                <a16:creationId xmlns:a16="http://schemas.microsoft.com/office/drawing/2014/main" id="{6DDBF732-5EB1-9DDE-0CD6-34F2DA145238}"/>
              </a:ext>
            </a:extLst>
          </p:cNvPr>
          <p:cNvSpPr txBox="1"/>
          <p:nvPr/>
        </p:nvSpPr>
        <p:spPr>
          <a:xfrm>
            <a:off x="5179188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94%</a:t>
            </a:r>
            <a:endParaRPr sz="1400" b="1" dirty="0">
              <a:solidFill>
                <a:srgbClr val="C00000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1095;p45">
            <a:extLst>
              <a:ext uri="{FF2B5EF4-FFF2-40B4-BE49-F238E27FC236}">
                <a16:creationId xmlns:a16="http://schemas.microsoft.com/office/drawing/2014/main" id="{91F43091-1AD2-AF3B-8940-249C78BC3E3A}"/>
              </a:ext>
            </a:extLst>
          </p:cNvPr>
          <p:cNvSpPr txBox="1"/>
          <p:nvPr/>
        </p:nvSpPr>
        <p:spPr>
          <a:xfrm>
            <a:off x="847482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E5912B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850 000€</a:t>
            </a:r>
          </a:p>
        </p:txBody>
      </p:sp>
      <p:sp>
        <p:nvSpPr>
          <p:cNvPr id="37" name="Google Shape;1097;p45">
            <a:extLst>
              <a:ext uri="{FF2B5EF4-FFF2-40B4-BE49-F238E27FC236}">
                <a16:creationId xmlns:a16="http://schemas.microsoft.com/office/drawing/2014/main" id="{D433ED4D-31CD-DA42-DA81-0AE9AE2E157C}"/>
              </a:ext>
            </a:extLst>
          </p:cNvPr>
          <p:cNvSpPr txBox="1"/>
          <p:nvPr/>
        </p:nvSpPr>
        <p:spPr>
          <a:xfrm>
            <a:off x="8371707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angariação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1097;p45">
            <a:extLst>
              <a:ext uri="{FF2B5EF4-FFF2-40B4-BE49-F238E27FC236}">
                <a16:creationId xmlns:a16="http://schemas.microsoft.com/office/drawing/2014/main" id="{990D9787-7EB5-A2FC-BB27-BFA3E02929B4}"/>
              </a:ext>
            </a:extLst>
          </p:cNvPr>
          <p:cNvSpPr txBox="1"/>
          <p:nvPr/>
        </p:nvSpPr>
        <p:spPr>
          <a:xfrm>
            <a:off x="8371707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Angariação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9" name="Google Shape;1095;p45">
            <a:extLst>
              <a:ext uri="{FF2B5EF4-FFF2-40B4-BE49-F238E27FC236}">
                <a16:creationId xmlns:a16="http://schemas.microsoft.com/office/drawing/2014/main" id="{A43413F4-8FC3-1415-9ACB-AB730758B8F6}"/>
              </a:ext>
            </a:extLst>
          </p:cNvPr>
          <p:cNvSpPr txBox="1"/>
          <p:nvPr/>
        </p:nvSpPr>
        <p:spPr>
          <a:xfrm>
            <a:off x="8472547" y="5069335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507 010€</a:t>
            </a:r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C7ADBB8A-AABD-4C9E-6E87-2AF3B2796A04}"/>
              </a:ext>
            </a:extLst>
          </p:cNvPr>
          <p:cNvCxnSpPr>
            <a:cxnSpLocks/>
          </p:cNvCxnSpPr>
          <p:nvPr/>
        </p:nvCxnSpPr>
        <p:spPr>
          <a:xfrm>
            <a:off x="824088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1097;p45">
            <a:extLst>
              <a:ext uri="{FF2B5EF4-FFF2-40B4-BE49-F238E27FC236}">
                <a16:creationId xmlns:a16="http://schemas.microsoft.com/office/drawing/2014/main" id="{2C018A91-8519-7607-B05A-3457ECB5862F}"/>
              </a:ext>
            </a:extLst>
          </p:cNvPr>
          <p:cNvSpPr txBox="1"/>
          <p:nvPr/>
        </p:nvSpPr>
        <p:spPr>
          <a:xfrm>
            <a:off x="1123416" y="6194248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Taxa de sucesso (% de propostas adjudicadas)</a:t>
            </a:r>
            <a:endParaRPr sz="11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3" name="Google Shape;1095;p45">
            <a:extLst>
              <a:ext uri="{FF2B5EF4-FFF2-40B4-BE49-F238E27FC236}">
                <a16:creationId xmlns:a16="http://schemas.microsoft.com/office/drawing/2014/main" id="{BA826753-E192-EECA-9B71-D7DEDAC17113}"/>
              </a:ext>
            </a:extLst>
          </p:cNvPr>
          <p:cNvSpPr txBox="1"/>
          <p:nvPr/>
        </p:nvSpPr>
        <p:spPr>
          <a:xfrm>
            <a:off x="3144232" y="6216623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38,6%</a:t>
            </a:r>
          </a:p>
        </p:txBody>
      </p:sp>
      <p:sp>
        <p:nvSpPr>
          <p:cNvPr id="44" name="Google Shape;1097;p45">
            <a:extLst>
              <a:ext uri="{FF2B5EF4-FFF2-40B4-BE49-F238E27FC236}">
                <a16:creationId xmlns:a16="http://schemas.microsoft.com/office/drawing/2014/main" id="{E4A2521F-26B9-6F4C-DC4A-C72EF3E01EA3}"/>
              </a:ext>
            </a:extLst>
          </p:cNvPr>
          <p:cNvSpPr txBox="1"/>
          <p:nvPr/>
        </p:nvSpPr>
        <p:spPr>
          <a:xfrm>
            <a:off x="4528825" y="6180660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Taxa de sucesso (% de propostas adjudicadas)</a:t>
            </a:r>
            <a:endParaRPr sz="11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1095;p45">
            <a:extLst>
              <a:ext uri="{FF2B5EF4-FFF2-40B4-BE49-F238E27FC236}">
                <a16:creationId xmlns:a16="http://schemas.microsoft.com/office/drawing/2014/main" id="{85F5CCAC-355B-6FF6-F1E7-C0226B4FF40C}"/>
              </a:ext>
            </a:extLst>
          </p:cNvPr>
          <p:cNvSpPr txBox="1"/>
          <p:nvPr/>
        </p:nvSpPr>
        <p:spPr>
          <a:xfrm>
            <a:off x="6549641" y="6203035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38%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6" name="Google Shape;1097;p45">
            <a:extLst>
              <a:ext uri="{FF2B5EF4-FFF2-40B4-BE49-F238E27FC236}">
                <a16:creationId xmlns:a16="http://schemas.microsoft.com/office/drawing/2014/main" id="{7038845D-C7DF-9A8F-A7EF-568599269543}"/>
              </a:ext>
            </a:extLst>
          </p:cNvPr>
          <p:cNvSpPr txBox="1"/>
          <p:nvPr/>
        </p:nvSpPr>
        <p:spPr>
          <a:xfrm>
            <a:off x="7866113" y="6190955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Taxa de sucesso (% de propostas adjudicadas)</a:t>
            </a:r>
            <a:endParaRPr sz="11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7" name="Google Shape;1095;p45">
            <a:extLst>
              <a:ext uri="{FF2B5EF4-FFF2-40B4-BE49-F238E27FC236}">
                <a16:creationId xmlns:a16="http://schemas.microsoft.com/office/drawing/2014/main" id="{AD6EEE81-5A42-5DAE-A424-7F85157B007F}"/>
              </a:ext>
            </a:extLst>
          </p:cNvPr>
          <p:cNvSpPr txBox="1"/>
          <p:nvPr/>
        </p:nvSpPr>
        <p:spPr>
          <a:xfrm>
            <a:off x="9886929" y="6213330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22%</a:t>
            </a:r>
            <a:endParaRPr sz="1400" b="1" dirty="0">
              <a:solidFill>
                <a:srgbClr val="C00000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pic>
        <p:nvPicPr>
          <p:cNvPr id="48" name="Imagem 47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62902185-5790-395F-9C74-2CD75F9C3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9"/>
          <a:stretch/>
        </p:blipFill>
        <p:spPr>
          <a:xfrm>
            <a:off x="1219056" y="1649858"/>
            <a:ext cx="2184983" cy="725338"/>
          </a:xfrm>
          <a:prstGeom prst="rect">
            <a:avLst/>
          </a:prstGeom>
        </p:spPr>
      </p:pic>
      <p:sp>
        <p:nvSpPr>
          <p:cNvPr id="49" name="Google Shape;1097;p45">
            <a:extLst>
              <a:ext uri="{FF2B5EF4-FFF2-40B4-BE49-F238E27FC236}">
                <a16:creationId xmlns:a16="http://schemas.microsoft.com/office/drawing/2014/main" id="{49D2370F-E5A0-D783-6418-7CA54DD29490}"/>
              </a:ext>
            </a:extLst>
          </p:cNvPr>
          <p:cNvSpPr txBox="1"/>
          <p:nvPr/>
        </p:nvSpPr>
        <p:spPr>
          <a:xfrm>
            <a:off x="9075888" y="6402046"/>
            <a:ext cx="2195634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(A MAIO)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0" name="Google Shape;1095;p45">
            <a:extLst>
              <a:ext uri="{FF2B5EF4-FFF2-40B4-BE49-F238E27FC236}">
                <a16:creationId xmlns:a16="http://schemas.microsoft.com/office/drawing/2014/main" id="{644F97C7-F2C3-DA4A-745A-EF7A1144A840}"/>
              </a:ext>
            </a:extLst>
          </p:cNvPr>
          <p:cNvSpPr txBox="1"/>
          <p:nvPr/>
        </p:nvSpPr>
        <p:spPr>
          <a:xfrm>
            <a:off x="8470451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119%</a:t>
            </a:r>
            <a:endParaRPr sz="1400" b="1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1097;p45">
            <a:extLst>
              <a:ext uri="{FF2B5EF4-FFF2-40B4-BE49-F238E27FC236}">
                <a16:creationId xmlns:a16="http://schemas.microsoft.com/office/drawing/2014/main" id="{098D0047-ED80-8462-ABF1-E47DE473D6C8}"/>
              </a:ext>
            </a:extLst>
          </p:cNvPr>
          <p:cNvSpPr txBox="1"/>
          <p:nvPr/>
        </p:nvSpPr>
        <p:spPr>
          <a:xfrm>
            <a:off x="9005851" y="5728810"/>
            <a:ext cx="1838362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 meio do ano)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1095;p45">
            <a:extLst>
              <a:ext uri="{FF2B5EF4-FFF2-40B4-BE49-F238E27FC236}">
                <a16:creationId xmlns:a16="http://schemas.microsoft.com/office/drawing/2014/main" id="{C5AEA441-5F16-96D2-4E54-E22AAC9F07E9}"/>
              </a:ext>
            </a:extLst>
          </p:cNvPr>
          <p:cNvSpPr txBox="1"/>
          <p:nvPr/>
        </p:nvSpPr>
        <p:spPr>
          <a:xfrm>
            <a:off x="8469208" y="538447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60%</a:t>
            </a:r>
            <a:endParaRPr sz="1400" b="1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1097;p45">
            <a:extLst>
              <a:ext uri="{FF2B5EF4-FFF2-40B4-BE49-F238E27FC236}">
                <a16:creationId xmlns:a16="http://schemas.microsoft.com/office/drawing/2014/main" id="{21C5B86A-750B-EF68-1B43-9CAAEC64F335}"/>
              </a:ext>
            </a:extLst>
          </p:cNvPr>
          <p:cNvSpPr txBox="1"/>
          <p:nvPr/>
        </p:nvSpPr>
        <p:spPr>
          <a:xfrm>
            <a:off x="9004608" y="5360999"/>
            <a:ext cx="222060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anual)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17014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3B1E6E1B-77AD-0A38-28D2-86080B9A3C8B}"/>
              </a:ext>
            </a:extLst>
          </p:cNvPr>
          <p:cNvSpPr/>
          <p:nvPr/>
        </p:nvSpPr>
        <p:spPr>
          <a:xfrm>
            <a:off x="7813914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12;p45">
            <a:extLst>
              <a:ext uri="{FF2B5EF4-FFF2-40B4-BE49-F238E27FC236}">
                <a16:creationId xmlns:a16="http://schemas.microsoft.com/office/drawing/2014/main" id="{1CDBA3B4-B0F8-468D-76DF-23E7DD5321B8}"/>
              </a:ext>
            </a:extLst>
          </p:cNvPr>
          <p:cNvSpPr txBox="1"/>
          <p:nvPr/>
        </p:nvSpPr>
        <p:spPr>
          <a:xfrm>
            <a:off x="8866764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E5912B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sz="1600" b="1" dirty="0">
              <a:solidFill>
                <a:srgbClr val="E5912B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7" name="Google Shape;1114;p45">
            <a:extLst>
              <a:ext uri="{FF2B5EF4-FFF2-40B4-BE49-F238E27FC236}">
                <a16:creationId xmlns:a16="http://schemas.microsoft.com/office/drawing/2014/main" id="{550D602D-34E4-9339-6F1D-112F802B9A50}"/>
              </a:ext>
            </a:extLst>
          </p:cNvPr>
          <p:cNvCxnSpPr/>
          <p:nvPr/>
        </p:nvCxnSpPr>
        <p:spPr>
          <a:xfrm>
            <a:off x="9165264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E591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107;p45">
            <a:extLst>
              <a:ext uri="{FF2B5EF4-FFF2-40B4-BE49-F238E27FC236}">
                <a16:creationId xmlns:a16="http://schemas.microsoft.com/office/drawing/2014/main" id="{F2D4617E-70C0-6F8E-38AA-ECCF1DD20297}"/>
              </a:ext>
            </a:extLst>
          </p:cNvPr>
          <p:cNvSpPr/>
          <p:nvPr/>
        </p:nvSpPr>
        <p:spPr>
          <a:xfrm>
            <a:off x="4516485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12;p45">
            <a:extLst>
              <a:ext uri="{FF2B5EF4-FFF2-40B4-BE49-F238E27FC236}">
                <a16:creationId xmlns:a16="http://schemas.microsoft.com/office/drawing/2014/main" id="{8210E576-6EEB-280C-3FDA-D498EAA79926}"/>
              </a:ext>
            </a:extLst>
          </p:cNvPr>
          <p:cNvSpPr txBox="1"/>
          <p:nvPr/>
        </p:nvSpPr>
        <p:spPr>
          <a:xfrm>
            <a:off x="5569335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2023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9" name="Google Shape;1114;p45">
            <a:extLst>
              <a:ext uri="{FF2B5EF4-FFF2-40B4-BE49-F238E27FC236}">
                <a16:creationId xmlns:a16="http://schemas.microsoft.com/office/drawing/2014/main" id="{01E31542-AADC-AAB6-BA7F-A282A664569D}"/>
              </a:ext>
            </a:extLst>
          </p:cNvPr>
          <p:cNvCxnSpPr/>
          <p:nvPr/>
        </p:nvCxnSpPr>
        <p:spPr>
          <a:xfrm>
            <a:off x="5856818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112;p45">
            <a:extLst>
              <a:ext uri="{FF2B5EF4-FFF2-40B4-BE49-F238E27FC236}">
                <a16:creationId xmlns:a16="http://schemas.microsoft.com/office/drawing/2014/main" id="{2668E448-DA48-48C6-DA03-B2ADDECB624D}"/>
              </a:ext>
            </a:extLst>
          </p:cNvPr>
          <p:cNvSpPr txBox="1"/>
          <p:nvPr/>
        </p:nvSpPr>
        <p:spPr>
          <a:xfrm>
            <a:off x="3270961" y="2458772"/>
            <a:ext cx="5650076" cy="42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FATURAÇÃO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" name="Google Shape;1107;p45">
            <a:extLst>
              <a:ext uri="{FF2B5EF4-FFF2-40B4-BE49-F238E27FC236}">
                <a16:creationId xmlns:a16="http://schemas.microsoft.com/office/drawing/2014/main" id="{4318A8F4-0210-E1F1-03D3-7D9B82683299}"/>
              </a:ext>
            </a:extLst>
          </p:cNvPr>
          <p:cNvSpPr/>
          <p:nvPr/>
        </p:nvSpPr>
        <p:spPr>
          <a:xfrm>
            <a:off x="1219056" y="3185182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12;p45">
            <a:extLst>
              <a:ext uri="{FF2B5EF4-FFF2-40B4-BE49-F238E27FC236}">
                <a16:creationId xmlns:a16="http://schemas.microsoft.com/office/drawing/2014/main" id="{26A9BC35-7F51-CA12-D7C0-2EB0B33AC5A9}"/>
              </a:ext>
            </a:extLst>
          </p:cNvPr>
          <p:cNvSpPr txBox="1"/>
          <p:nvPr/>
        </p:nvSpPr>
        <p:spPr>
          <a:xfrm>
            <a:off x="2271906" y="3349318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2022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3" name="Google Shape;1114;p45">
            <a:extLst>
              <a:ext uri="{FF2B5EF4-FFF2-40B4-BE49-F238E27FC236}">
                <a16:creationId xmlns:a16="http://schemas.microsoft.com/office/drawing/2014/main" id="{EF278940-372E-32E4-675B-4E4BBCFB84F7}"/>
              </a:ext>
            </a:extLst>
          </p:cNvPr>
          <p:cNvCxnSpPr/>
          <p:nvPr/>
        </p:nvCxnSpPr>
        <p:spPr>
          <a:xfrm>
            <a:off x="2570406" y="3655719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095;p45">
            <a:extLst>
              <a:ext uri="{FF2B5EF4-FFF2-40B4-BE49-F238E27FC236}">
                <a16:creationId xmlns:a16="http://schemas.microsoft.com/office/drawing/2014/main" id="{C97BAFE4-A1B6-4BEB-5DD4-0DA479F1A351}"/>
              </a:ext>
            </a:extLst>
          </p:cNvPr>
          <p:cNvSpPr txBox="1"/>
          <p:nvPr/>
        </p:nvSpPr>
        <p:spPr>
          <a:xfrm>
            <a:off x="188863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250 000€</a:t>
            </a:r>
          </a:p>
        </p:txBody>
      </p:sp>
      <p:sp>
        <p:nvSpPr>
          <p:cNvPr id="25" name="Google Shape;1097;p45">
            <a:extLst>
              <a:ext uri="{FF2B5EF4-FFF2-40B4-BE49-F238E27FC236}">
                <a16:creationId xmlns:a16="http://schemas.microsoft.com/office/drawing/2014/main" id="{BED2B597-B5BF-4C3E-6DA1-5616F7BC5BD8}"/>
              </a:ext>
            </a:extLst>
          </p:cNvPr>
          <p:cNvSpPr txBox="1"/>
          <p:nvPr/>
        </p:nvSpPr>
        <p:spPr>
          <a:xfrm>
            <a:off x="1785517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faturação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1097;p45">
            <a:extLst>
              <a:ext uri="{FF2B5EF4-FFF2-40B4-BE49-F238E27FC236}">
                <a16:creationId xmlns:a16="http://schemas.microsoft.com/office/drawing/2014/main" id="{B536A4CD-A7EF-8A2E-2CA7-DF833B499A53}"/>
              </a:ext>
            </a:extLst>
          </p:cNvPr>
          <p:cNvSpPr txBox="1"/>
          <p:nvPr/>
        </p:nvSpPr>
        <p:spPr>
          <a:xfrm>
            <a:off x="9367527" y="3338372"/>
            <a:ext cx="1487162" cy="22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Até final junho</a:t>
            </a:r>
            <a:endParaRPr sz="11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1097;p45">
            <a:extLst>
              <a:ext uri="{FF2B5EF4-FFF2-40B4-BE49-F238E27FC236}">
                <a16:creationId xmlns:a16="http://schemas.microsoft.com/office/drawing/2014/main" id="{854FCADE-1781-2A71-6029-436472C3B727}"/>
              </a:ext>
            </a:extLst>
          </p:cNvPr>
          <p:cNvSpPr txBox="1"/>
          <p:nvPr/>
        </p:nvSpPr>
        <p:spPr>
          <a:xfrm>
            <a:off x="1785517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Faturação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1095;p45">
            <a:extLst>
              <a:ext uri="{FF2B5EF4-FFF2-40B4-BE49-F238E27FC236}">
                <a16:creationId xmlns:a16="http://schemas.microsoft.com/office/drawing/2014/main" id="{D216B8E1-B621-1106-6BCF-6D3E1824B5F3}"/>
              </a:ext>
            </a:extLst>
          </p:cNvPr>
          <p:cNvSpPr txBox="1"/>
          <p:nvPr/>
        </p:nvSpPr>
        <p:spPr>
          <a:xfrm>
            <a:off x="1886357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362 700, 00€</a:t>
            </a:r>
          </a:p>
        </p:txBody>
      </p: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045E3784-3286-837F-22BD-B2D71B5714E2}"/>
              </a:ext>
            </a:extLst>
          </p:cNvPr>
          <p:cNvCxnSpPr>
            <a:cxnSpLocks/>
          </p:cNvCxnSpPr>
          <p:nvPr/>
        </p:nvCxnSpPr>
        <p:spPr>
          <a:xfrm>
            <a:off x="165469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1095;p45">
            <a:extLst>
              <a:ext uri="{FF2B5EF4-FFF2-40B4-BE49-F238E27FC236}">
                <a16:creationId xmlns:a16="http://schemas.microsoft.com/office/drawing/2014/main" id="{8F733A05-0A6F-A7E3-00CA-28FDE8354039}"/>
              </a:ext>
            </a:extLst>
          </p:cNvPr>
          <p:cNvSpPr txBox="1"/>
          <p:nvPr/>
        </p:nvSpPr>
        <p:spPr>
          <a:xfrm>
            <a:off x="1884261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145,1%</a:t>
            </a:r>
          </a:p>
        </p:txBody>
      </p:sp>
      <p:sp>
        <p:nvSpPr>
          <p:cNvPr id="31" name="Google Shape;1095;p45">
            <a:extLst>
              <a:ext uri="{FF2B5EF4-FFF2-40B4-BE49-F238E27FC236}">
                <a16:creationId xmlns:a16="http://schemas.microsoft.com/office/drawing/2014/main" id="{A6F584D1-EABD-8FB3-DF4F-9BC163D44354}"/>
              </a:ext>
            </a:extLst>
          </p:cNvPr>
          <p:cNvSpPr txBox="1"/>
          <p:nvPr/>
        </p:nvSpPr>
        <p:spPr>
          <a:xfrm>
            <a:off x="5183566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750 000, 00€</a:t>
            </a:r>
          </a:p>
        </p:txBody>
      </p:sp>
      <p:sp>
        <p:nvSpPr>
          <p:cNvPr id="32" name="Google Shape;1097;p45">
            <a:extLst>
              <a:ext uri="{FF2B5EF4-FFF2-40B4-BE49-F238E27FC236}">
                <a16:creationId xmlns:a16="http://schemas.microsoft.com/office/drawing/2014/main" id="{FB278F62-01C2-F69A-656E-29F9F401A4B7}"/>
              </a:ext>
            </a:extLst>
          </p:cNvPr>
          <p:cNvSpPr txBox="1"/>
          <p:nvPr/>
        </p:nvSpPr>
        <p:spPr>
          <a:xfrm>
            <a:off x="5080444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faturação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1097;p45">
            <a:extLst>
              <a:ext uri="{FF2B5EF4-FFF2-40B4-BE49-F238E27FC236}">
                <a16:creationId xmlns:a16="http://schemas.microsoft.com/office/drawing/2014/main" id="{7F2E5E5D-A114-20F0-E863-E72F808CFC3E}"/>
              </a:ext>
            </a:extLst>
          </p:cNvPr>
          <p:cNvSpPr txBox="1"/>
          <p:nvPr/>
        </p:nvSpPr>
        <p:spPr>
          <a:xfrm>
            <a:off x="5080444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Faturação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1095;p45">
            <a:extLst>
              <a:ext uri="{FF2B5EF4-FFF2-40B4-BE49-F238E27FC236}">
                <a16:creationId xmlns:a16="http://schemas.microsoft.com/office/drawing/2014/main" id="{CC7711DE-543E-DE9A-781A-B6A85AF8A03E}"/>
              </a:ext>
            </a:extLst>
          </p:cNvPr>
          <p:cNvSpPr txBox="1"/>
          <p:nvPr/>
        </p:nvSpPr>
        <p:spPr>
          <a:xfrm>
            <a:off x="5181284" y="520365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664 387€</a:t>
            </a:r>
          </a:p>
        </p:txBody>
      </p: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75621B95-C8A4-3BA9-9578-1CC49E6447C6}"/>
              </a:ext>
            </a:extLst>
          </p:cNvPr>
          <p:cNvCxnSpPr>
            <a:cxnSpLocks/>
          </p:cNvCxnSpPr>
          <p:nvPr/>
        </p:nvCxnSpPr>
        <p:spPr>
          <a:xfrm>
            <a:off x="4949620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1095;p45">
            <a:extLst>
              <a:ext uri="{FF2B5EF4-FFF2-40B4-BE49-F238E27FC236}">
                <a16:creationId xmlns:a16="http://schemas.microsoft.com/office/drawing/2014/main" id="{EDF451F5-7272-94AA-2BA3-2AC117A5A651}"/>
              </a:ext>
            </a:extLst>
          </p:cNvPr>
          <p:cNvSpPr txBox="1"/>
          <p:nvPr/>
        </p:nvSpPr>
        <p:spPr>
          <a:xfrm>
            <a:off x="5179188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89%</a:t>
            </a:r>
            <a:endParaRPr sz="1400" b="1" dirty="0">
              <a:solidFill>
                <a:srgbClr val="C00000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7" name="Google Shape;1095;p45">
            <a:extLst>
              <a:ext uri="{FF2B5EF4-FFF2-40B4-BE49-F238E27FC236}">
                <a16:creationId xmlns:a16="http://schemas.microsoft.com/office/drawing/2014/main" id="{D88C7C0B-3E92-79ED-7312-52272FB7AB13}"/>
              </a:ext>
            </a:extLst>
          </p:cNvPr>
          <p:cNvSpPr txBox="1"/>
          <p:nvPr/>
        </p:nvSpPr>
        <p:spPr>
          <a:xfrm>
            <a:off x="8474829" y="4167687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E5912B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850 000€ </a:t>
            </a:r>
          </a:p>
        </p:txBody>
      </p:sp>
      <p:sp>
        <p:nvSpPr>
          <p:cNvPr id="38" name="Google Shape;1097;p45">
            <a:extLst>
              <a:ext uri="{FF2B5EF4-FFF2-40B4-BE49-F238E27FC236}">
                <a16:creationId xmlns:a16="http://schemas.microsoft.com/office/drawing/2014/main" id="{D5731F8E-E45D-51E3-8A01-F6E5C2F274CE}"/>
              </a:ext>
            </a:extLst>
          </p:cNvPr>
          <p:cNvSpPr txBox="1"/>
          <p:nvPr/>
        </p:nvSpPr>
        <p:spPr>
          <a:xfrm>
            <a:off x="8371707" y="3855257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de faturação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9" name="Google Shape;1097;p45">
            <a:extLst>
              <a:ext uri="{FF2B5EF4-FFF2-40B4-BE49-F238E27FC236}">
                <a16:creationId xmlns:a16="http://schemas.microsoft.com/office/drawing/2014/main" id="{7B72BB33-F6C4-ECDC-5358-A892631AAA37}"/>
              </a:ext>
            </a:extLst>
          </p:cNvPr>
          <p:cNvSpPr txBox="1"/>
          <p:nvPr/>
        </p:nvSpPr>
        <p:spPr>
          <a:xfrm>
            <a:off x="8371707" y="483001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Faturação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0" name="Google Shape;1095;p45">
            <a:extLst>
              <a:ext uri="{FF2B5EF4-FFF2-40B4-BE49-F238E27FC236}">
                <a16:creationId xmlns:a16="http://schemas.microsoft.com/office/drawing/2014/main" id="{266C6271-DA41-D497-F2E9-C8DBDF2037B7}"/>
              </a:ext>
            </a:extLst>
          </p:cNvPr>
          <p:cNvSpPr txBox="1"/>
          <p:nvPr/>
        </p:nvSpPr>
        <p:spPr>
          <a:xfrm>
            <a:off x="8472547" y="5060725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 318 235€</a:t>
            </a:r>
          </a:p>
        </p:txBody>
      </p:sp>
      <p:cxnSp>
        <p:nvCxnSpPr>
          <p:cNvPr id="41" name="Conexão reta 40">
            <a:extLst>
              <a:ext uri="{FF2B5EF4-FFF2-40B4-BE49-F238E27FC236}">
                <a16:creationId xmlns:a16="http://schemas.microsoft.com/office/drawing/2014/main" id="{B5EFA4D6-C56B-46E8-C1D7-006042B98A31}"/>
              </a:ext>
            </a:extLst>
          </p:cNvPr>
          <p:cNvCxnSpPr>
            <a:cxnSpLocks/>
          </p:cNvCxnSpPr>
          <p:nvPr/>
        </p:nvCxnSpPr>
        <p:spPr>
          <a:xfrm>
            <a:off x="8240883" y="4705298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m 42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6A7D5FA2-362C-C661-8C01-4DA79DECD4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9"/>
          <a:stretch/>
        </p:blipFill>
        <p:spPr>
          <a:xfrm>
            <a:off x="1219056" y="1649858"/>
            <a:ext cx="2184983" cy="725338"/>
          </a:xfrm>
          <a:prstGeom prst="rect">
            <a:avLst/>
          </a:prstGeom>
        </p:spPr>
      </p:pic>
      <p:sp>
        <p:nvSpPr>
          <p:cNvPr id="44" name="Google Shape;1095;p45">
            <a:extLst>
              <a:ext uri="{FF2B5EF4-FFF2-40B4-BE49-F238E27FC236}">
                <a16:creationId xmlns:a16="http://schemas.microsoft.com/office/drawing/2014/main" id="{078F9358-81F8-09F5-B00C-164E4DFBAD8F}"/>
              </a:ext>
            </a:extLst>
          </p:cNvPr>
          <p:cNvSpPr txBox="1"/>
          <p:nvPr/>
        </p:nvSpPr>
        <p:spPr>
          <a:xfrm>
            <a:off x="8470451" y="5676084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75%</a:t>
            </a:r>
            <a:endParaRPr sz="1400" b="1" dirty="0">
              <a:solidFill>
                <a:srgbClr val="C00000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1097;p45">
            <a:extLst>
              <a:ext uri="{FF2B5EF4-FFF2-40B4-BE49-F238E27FC236}">
                <a16:creationId xmlns:a16="http://schemas.microsoft.com/office/drawing/2014/main" id="{5D7C8702-DD81-7943-6A07-C726E8E688E2}"/>
              </a:ext>
            </a:extLst>
          </p:cNvPr>
          <p:cNvSpPr txBox="1"/>
          <p:nvPr/>
        </p:nvSpPr>
        <p:spPr>
          <a:xfrm>
            <a:off x="9005851" y="5728810"/>
            <a:ext cx="1838362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 meio do ano)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6" name="Google Shape;1095;p45">
            <a:extLst>
              <a:ext uri="{FF2B5EF4-FFF2-40B4-BE49-F238E27FC236}">
                <a16:creationId xmlns:a16="http://schemas.microsoft.com/office/drawing/2014/main" id="{983E3D42-1E21-83F2-2C40-E977850AC850}"/>
              </a:ext>
            </a:extLst>
          </p:cNvPr>
          <p:cNvSpPr txBox="1"/>
          <p:nvPr/>
        </p:nvSpPr>
        <p:spPr>
          <a:xfrm>
            <a:off x="8469208" y="5384471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37%</a:t>
            </a:r>
            <a:endParaRPr sz="1400" b="1" dirty="0">
              <a:solidFill>
                <a:srgbClr val="C00000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7" name="Google Shape;1097;p45">
            <a:extLst>
              <a:ext uri="{FF2B5EF4-FFF2-40B4-BE49-F238E27FC236}">
                <a16:creationId xmlns:a16="http://schemas.microsoft.com/office/drawing/2014/main" id="{6BE5C008-B999-2EB1-F19E-B8AE071F287F}"/>
              </a:ext>
            </a:extLst>
          </p:cNvPr>
          <p:cNvSpPr txBox="1"/>
          <p:nvPr/>
        </p:nvSpPr>
        <p:spPr>
          <a:xfrm>
            <a:off x="9004608" y="5360999"/>
            <a:ext cx="2220605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(% relativa ao objetivo anual)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15892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44D49BA8-4B5E-A047-CAA9-80E5B05BB713}"/>
              </a:ext>
            </a:extLst>
          </p:cNvPr>
          <p:cNvSpPr/>
          <p:nvPr/>
        </p:nvSpPr>
        <p:spPr>
          <a:xfrm>
            <a:off x="7813914" y="2952270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12;p45">
            <a:extLst>
              <a:ext uri="{FF2B5EF4-FFF2-40B4-BE49-F238E27FC236}">
                <a16:creationId xmlns:a16="http://schemas.microsoft.com/office/drawing/2014/main" id="{949E73F0-F88D-08D6-8D73-33C3522A72D6}"/>
              </a:ext>
            </a:extLst>
          </p:cNvPr>
          <p:cNvSpPr txBox="1"/>
          <p:nvPr/>
        </p:nvSpPr>
        <p:spPr>
          <a:xfrm>
            <a:off x="8371707" y="3116406"/>
            <a:ext cx="2104021" cy="20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E5912B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sz="1600" b="1" dirty="0">
              <a:solidFill>
                <a:srgbClr val="E5912B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7" name="Google Shape;1114;p45">
            <a:extLst>
              <a:ext uri="{FF2B5EF4-FFF2-40B4-BE49-F238E27FC236}">
                <a16:creationId xmlns:a16="http://schemas.microsoft.com/office/drawing/2014/main" id="{E1478E26-A122-23B2-9446-F8022AABE87E}"/>
              </a:ext>
            </a:extLst>
          </p:cNvPr>
          <p:cNvCxnSpPr/>
          <p:nvPr/>
        </p:nvCxnSpPr>
        <p:spPr>
          <a:xfrm>
            <a:off x="9165264" y="3422807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E591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107;p45">
            <a:extLst>
              <a:ext uri="{FF2B5EF4-FFF2-40B4-BE49-F238E27FC236}">
                <a16:creationId xmlns:a16="http://schemas.microsoft.com/office/drawing/2014/main" id="{64FB9C15-51A6-F784-2249-A3E133E61FF6}"/>
              </a:ext>
            </a:extLst>
          </p:cNvPr>
          <p:cNvSpPr/>
          <p:nvPr/>
        </p:nvSpPr>
        <p:spPr>
          <a:xfrm>
            <a:off x="4516485" y="2952270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12;p45">
            <a:extLst>
              <a:ext uri="{FF2B5EF4-FFF2-40B4-BE49-F238E27FC236}">
                <a16:creationId xmlns:a16="http://schemas.microsoft.com/office/drawing/2014/main" id="{A1AF9615-0B8B-9353-4940-5B23BF73EB2D}"/>
              </a:ext>
            </a:extLst>
          </p:cNvPr>
          <p:cNvSpPr txBox="1"/>
          <p:nvPr/>
        </p:nvSpPr>
        <p:spPr>
          <a:xfrm>
            <a:off x="5569335" y="3116406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2023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9" name="Google Shape;1114;p45">
            <a:extLst>
              <a:ext uri="{FF2B5EF4-FFF2-40B4-BE49-F238E27FC236}">
                <a16:creationId xmlns:a16="http://schemas.microsoft.com/office/drawing/2014/main" id="{1962A71E-D7FE-1751-0755-7710A17E07EA}"/>
              </a:ext>
            </a:extLst>
          </p:cNvPr>
          <p:cNvCxnSpPr/>
          <p:nvPr/>
        </p:nvCxnSpPr>
        <p:spPr>
          <a:xfrm>
            <a:off x="5856818" y="3422807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112;p45">
            <a:extLst>
              <a:ext uri="{FF2B5EF4-FFF2-40B4-BE49-F238E27FC236}">
                <a16:creationId xmlns:a16="http://schemas.microsoft.com/office/drawing/2014/main" id="{BD031533-15D5-3BFB-0DEF-A4A987C44900}"/>
              </a:ext>
            </a:extLst>
          </p:cNvPr>
          <p:cNvSpPr txBox="1"/>
          <p:nvPr/>
        </p:nvSpPr>
        <p:spPr>
          <a:xfrm>
            <a:off x="3270961" y="2458772"/>
            <a:ext cx="5650076" cy="42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RESULTADOS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" name="Google Shape;1107;p45">
            <a:extLst>
              <a:ext uri="{FF2B5EF4-FFF2-40B4-BE49-F238E27FC236}">
                <a16:creationId xmlns:a16="http://schemas.microsoft.com/office/drawing/2014/main" id="{015FC7F2-947D-3D19-BA78-796CEA51F919}"/>
              </a:ext>
            </a:extLst>
          </p:cNvPr>
          <p:cNvSpPr/>
          <p:nvPr/>
        </p:nvSpPr>
        <p:spPr>
          <a:xfrm>
            <a:off x="1219056" y="2952270"/>
            <a:ext cx="3120000" cy="2918168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12;p45">
            <a:extLst>
              <a:ext uri="{FF2B5EF4-FFF2-40B4-BE49-F238E27FC236}">
                <a16:creationId xmlns:a16="http://schemas.microsoft.com/office/drawing/2014/main" id="{D3DA0581-D92E-88CB-9353-4D929C3B7560}"/>
              </a:ext>
            </a:extLst>
          </p:cNvPr>
          <p:cNvSpPr txBox="1"/>
          <p:nvPr/>
        </p:nvSpPr>
        <p:spPr>
          <a:xfrm>
            <a:off x="2271906" y="3116406"/>
            <a:ext cx="10143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2022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3" name="Google Shape;1114;p45">
            <a:extLst>
              <a:ext uri="{FF2B5EF4-FFF2-40B4-BE49-F238E27FC236}">
                <a16:creationId xmlns:a16="http://schemas.microsoft.com/office/drawing/2014/main" id="{DCBC034C-3615-ED7D-0816-D9BCE87CDDFC}"/>
              </a:ext>
            </a:extLst>
          </p:cNvPr>
          <p:cNvCxnSpPr/>
          <p:nvPr/>
        </p:nvCxnSpPr>
        <p:spPr>
          <a:xfrm>
            <a:off x="2570406" y="3422807"/>
            <a:ext cx="417300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095;p45">
            <a:extLst>
              <a:ext uri="{FF2B5EF4-FFF2-40B4-BE49-F238E27FC236}">
                <a16:creationId xmlns:a16="http://schemas.microsoft.com/office/drawing/2014/main" id="{E713FF30-FA92-25D1-CAE7-01AD94E5A181}"/>
              </a:ext>
            </a:extLst>
          </p:cNvPr>
          <p:cNvSpPr txBox="1"/>
          <p:nvPr/>
        </p:nvSpPr>
        <p:spPr>
          <a:xfrm>
            <a:off x="1888639" y="3934775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15%</a:t>
            </a:r>
          </a:p>
        </p:txBody>
      </p:sp>
      <p:sp>
        <p:nvSpPr>
          <p:cNvPr id="25" name="Google Shape;1097;p45">
            <a:extLst>
              <a:ext uri="{FF2B5EF4-FFF2-40B4-BE49-F238E27FC236}">
                <a16:creationId xmlns:a16="http://schemas.microsoft.com/office/drawing/2014/main" id="{E89DED04-64BE-C0ED-7F9D-85CFC6992E9C}"/>
              </a:ext>
            </a:extLst>
          </p:cNvPr>
          <p:cNvSpPr txBox="1"/>
          <p:nvPr/>
        </p:nvSpPr>
        <p:spPr>
          <a:xfrm>
            <a:off x="1785517" y="3622345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resultados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1097;p45">
            <a:extLst>
              <a:ext uri="{FF2B5EF4-FFF2-40B4-BE49-F238E27FC236}">
                <a16:creationId xmlns:a16="http://schemas.microsoft.com/office/drawing/2014/main" id="{FAFECF34-EA9C-60C1-7BA2-A2BBEB2C4397}"/>
              </a:ext>
            </a:extLst>
          </p:cNvPr>
          <p:cNvSpPr txBox="1"/>
          <p:nvPr/>
        </p:nvSpPr>
        <p:spPr>
          <a:xfrm>
            <a:off x="1785517" y="4597099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Resultados (antes de impostos)</a:t>
            </a:r>
            <a:endParaRPr sz="1200" b="1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35532DE4-3422-587A-4D89-3DC08DDAF3C6}"/>
              </a:ext>
            </a:extLst>
          </p:cNvPr>
          <p:cNvCxnSpPr>
            <a:cxnSpLocks/>
          </p:cNvCxnSpPr>
          <p:nvPr/>
        </p:nvCxnSpPr>
        <p:spPr>
          <a:xfrm>
            <a:off x="1654693" y="4472386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095;p45">
            <a:extLst>
              <a:ext uri="{FF2B5EF4-FFF2-40B4-BE49-F238E27FC236}">
                <a16:creationId xmlns:a16="http://schemas.microsoft.com/office/drawing/2014/main" id="{260E097C-BAA3-C7D4-2466-A5ACC84FFB27}"/>
              </a:ext>
            </a:extLst>
          </p:cNvPr>
          <p:cNvSpPr txBox="1"/>
          <p:nvPr/>
        </p:nvSpPr>
        <p:spPr>
          <a:xfrm>
            <a:off x="1884261" y="5048732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322,2%</a:t>
            </a:r>
          </a:p>
        </p:txBody>
      </p:sp>
      <p:sp>
        <p:nvSpPr>
          <p:cNvPr id="30" name="Google Shape;1095;p45">
            <a:extLst>
              <a:ext uri="{FF2B5EF4-FFF2-40B4-BE49-F238E27FC236}">
                <a16:creationId xmlns:a16="http://schemas.microsoft.com/office/drawing/2014/main" id="{0D1C514F-8E5F-9EBD-1A47-73213F732E4D}"/>
              </a:ext>
            </a:extLst>
          </p:cNvPr>
          <p:cNvSpPr txBox="1"/>
          <p:nvPr/>
        </p:nvSpPr>
        <p:spPr>
          <a:xfrm>
            <a:off x="5183566" y="3934775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20%</a:t>
            </a:r>
          </a:p>
        </p:txBody>
      </p:sp>
      <p:sp>
        <p:nvSpPr>
          <p:cNvPr id="31" name="Google Shape;1097;p45">
            <a:extLst>
              <a:ext uri="{FF2B5EF4-FFF2-40B4-BE49-F238E27FC236}">
                <a16:creationId xmlns:a16="http://schemas.microsoft.com/office/drawing/2014/main" id="{C8A8C620-1C89-11ED-9898-44160FBB5E6C}"/>
              </a:ext>
            </a:extLst>
          </p:cNvPr>
          <p:cNvSpPr txBox="1"/>
          <p:nvPr/>
        </p:nvSpPr>
        <p:spPr>
          <a:xfrm>
            <a:off x="5080444" y="3622345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resultados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1097;p45">
            <a:extLst>
              <a:ext uri="{FF2B5EF4-FFF2-40B4-BE49-F238E27FC236}">
                <a16:creationId xmlns:a16="http://schemas.microsoft.com/office/drawing/2014/main" id="{24903CF7-4885-F904-ADE7-A682B1C66926}"/>
              </a:ext>
            </a:extLst>
          </p:cNvPr>
          <p:cNvSpPr txBox="1"/>
          <p:nvPr/>
        </p:nvSpPr>
        <p:spPr>
          <a:xfrm>
            <a:off x="5080444" y="4597099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Resultados (antes de impostos)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833506B-444B-CBEC-9DFD-87F7C256CAD4}"/>
              </a:ext>
            </a:extLst>
          </p:cNvPr>
          <p:cNvCxnSpPr>
            <a:cxnSpLocks/>
          </p:cNvCxnSpPr>
          <p:nvPr/>
        </p:nvCxnSpPr>
        <p:spPr>
          <a:xfrm>
            <a:off x="4949620" y="4472386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1095;p45">
            <a:extLst>
              <a:ext uri="{FF2B5EF4-FFF2-40B4-BE49-F238E27FC236}">
                <a16:creationId xmlns:a16="http://schemas.microsoft.com/office/drawing/2014/main" id="{07367FEB-E474-AB69-D577-765628A7C96B}"/>
              </a:ext>
            </a:extLst>
          </p:cNvPr>
          <p:cNvSpPr txBox="1"/>
          <p:nvPr/>
        </p:nvSpPr>
        <p:spPr>
          <a:xfrm>
            <a:off x="5179188" y="5012876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112%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1095;p45">
            <a:extLst>
              <a:ext uri="{FF2B5EF4-FFF2-40B4-BE49-F238E27FC236}">
                <a16:creationId xmlns:a16="http://schemas.microsoft.com/office/drawing/2014/main" id="{202FA027-E3C3-01E7-108D-22DB0591D941}"/>
              </a:ext>
            </a:extLst>
          </p:cNvPr>
          <p:cNvSpPr txBox="1"/>
          <p:nvPr/>
        </p:nvSpPr>
        <p:spPr>
          <a:xfrm>
            <a:off x="8474829" y="3934775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E5912B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20%</a:t>
            </a:r>
          </a:p>
        </p:txBody>
      </p:sp>
      <p:sp>
        <p:nvSpPr>
          <p:cNvPr id="37" name="Google Shape;1097;p45">
            <a:extLst>
              <a:ext uri="{FF2B5EF4-FFF2-40B4-BE49-F238E27FC236}">
                <a16:creationId xmlns:a16="http://schemas.microsoft.com/office/drawing/2014/main" id="{E6EFA993-083B-227F-42EB-416E89ABB943}"/>
              </a:ext>
            </a:extLst>
          </p:cNvPr>
          <p:cNvSpPr txBox="1"/>
          <p:nvPr/>
        </p:nvSpPr>
        <p:spPr>
          <a:xfrm>
            <a:off x="8371707" y="3622345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Objetivo resultados</a:t>
            </a:r>
            <a:endParaRPr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1097;p45">
            <a:extLst>
              <a:ext uri="{FF2B5EF4-FFF2-40B4-BE49-F238E27FC236}">
                <a16:creationId xmlns:a16="http://schemas.microsoft.com/office/drawing/2014/main" id="{B61DA519-8E17-E6EC-F08D-3C67D82AD64E}"/>
              </a:ext>
            </a:extLst>
          </p:cNvPr>
          <p:cNvSpPr txBox="1"/>
          <p:nvPr/>
        </p:nvSpPr>
        <p:spPr>
          <a:xfrm>
            <a:off x="8371707" y="4597099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PT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Resultados (antes de impostos)</a:t>
            </a:r>
          </a:p>
        </p:txBody>
      </p:sp>
      <p:sp>
        <p:nvSpPr>
          <p:cNvPr id="39" name="Google Shape;1095;p45">
            <a:extLst>
              <a:ext uri="{FF2B5EF4-FFF2-40B4-BE49-F238E27FC236}">
                <a16:creationId xmlns:a16="http://schemas.microsoft.com/office/drawing/2014/main" id="{92BA18A1-7BA0-9F3D-5973-96CECC383C87}"/>
              </a:ext>
            </a:extLst>
          </p:cNvPr>
          <p:cNvSpPr txBox="1"/>
          <p:nvPr/>
        </p:nvSpPr>
        <p:spPr>
          <a:xfrm>
            <a:off x="8472547" y="4970739"/>
            <a:ext cx="17853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olidFill>
                  <a:srgbClr val="C00000"/>
                </a:solidFill>
                <a:sym typeface="Roboto"/>
              </a:rPr>
              <a:t>7,3%</a:t>
            </a:r>
            <a:endParaRPr dirty="0">
              <a:solidFill>
                <a:srgbClr val="C00000"/>
              </a:solidFill>
              <a:sym typeface="Roboto"/>
            </a:endParaRPr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C2DF927C-F368-EF54-A3EB-F67C9CF92D2D}"/>
              </a:ext>
            </a:extLst>
          </p:cNvPr>
          <p:cNvCxnSpPr>
            <a:cxnSpLocks/>
          </p:cNvCxnSpPr>
          <p:nvPr/>
        </p:nvCxnSpPr>
        <p:spPr>
          <a:xfrm>
            <a:off x="8240883" y="4472386"/>
            <a:ext cx="2234845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1095;p45">
            <a:extLst>
              <a:ext uri="{FF2B5EF4-FFF2-40B4-BE49-F238E27FC236}">
                <a16:creationId xmlns:a16="http://schemas.microsoft.com/office/drawing/2014/main" id="{E2FB3422-8B8D-B11A-1638-7A76BA76F898}"/>
              </a:ext>
            </a:extLst>
          </p:cNvPr>
          <p:cNvSpPr txBox="1"/>
          <p:nvPr/>
        </p:nvSpPr>
        <p:spPr>
          <a:xfrm>
            <a:off x="2876817" y="5906075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25%</a:t>
            </a:r>
          </a:p>
        </p:txBody>
      </p:sp>
      <p:sp>
        <p:nvSpPr>
          <p:cNvPr id="43" name="Google Shape;1097;p45">
            <a:extLst>
              <a:ext uri="{FF2B5EF4-FFF2-40B4-BE49-F238E27FC236}">
                <a16:creationId xmlns:a16="http://schemas.microsoft.com/office/drawing/2014/main" id="{DDE62CDB-3238-9073-4CFC-36F0263780AC}"/>
              </a:ext>
            </a:extLst>
          </p:cNvPr>
          <p:cNvSpPr txBox="1"/>
          <p:nvPr/>
        </p:nvSpPr>
        <p:spPr>
          <a:xfrm>
            <a:off x="4261410" y="5878738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Orçamento</a:t>
            </a:r>
          </a:p>
        </p:txBody>
      </p:sp>
      <p:sp>
        <p:nvSpPr>
          <p:cNvPr id="44" name="Google Shape;1095;p45">
            <a:extLst>
              <a:ext uri="{FF2B5EF4-FFF2-40B4-BE49-F238E27FC236}">
                <a16:creationId xmlns:a16="http://schemas.microsoft.com/office/drawing/2014/main" id="{A7865918-3FED-BA0F-BCB2-D2AABFEF4BFE}"/>
              </a:ext>
            </a:extLst>
          </p:cNvPr>
          <p:cNvSpPr txBox="1"/>
          <p:nvPr/>
        </p:nvSpPr>
        <p:spPr>
          <a:xfrm>
            <a:off x="6282226" y="5892487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30%</a:t>
            </a:r>
            <a:endParaRPr sz="1400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1097;p45">
            <a:extLst>
              <a:ext uri="{FF2B5EF4-FFF2-40B4-BE49-F238E27FC236}">
                <a16:creationId xmlns:a16="http://schemas.microsoft.com/office/drawing/2014/main" id="{ABEDA41C-6B2C-6503-B147-0B3B46B259C9}"/>
              </a:ext>
            </a:extLst>
          </p:cNvPr>
          <p:cNvSpPr txBox="1"/>
          <p:nvPr/>
        </p:nvSpPr>
        <p:spPr>
          <a:xfrm>
            <a:off x="7598698" y="5889033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Orçamento</a:t>
            </a:r>
          </a:p>
        </p:txBody>
      </p:sp>
      <p:sp>
        <p:nvSpPr>
          <p:cNvPr id="46" name="Google Shape;1095;p45">
            <a:extLst>
              <a:ext uri="{FF2B5EF4-FFF2-40B4-BE49-F238E27FC236}">
                <a16:creationId xmlns:a16="http://schemas.microsoft.com/office/drawing/2014/main" id="{69C1AE80-9546-71C4-6776-CAED1260EA5C}"/>
              </a:ext>
            </a:extLst>
          </p:cNvPr>
          <p:cNvSpPr txBox="1"/>
          <p:nvPr/>
        </p:nvSpPr>
        <p:spPr>
          <a:xfrm>
            <a:off x="9619514" y="5902782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30%</a:t>
            </a:r>
            <a:endParaRPr sz="1400" dirty="0">
              <a:solidFill>
                <a:srgbClr val="00285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47" name="Google Shape;1095;p45">
            <a:extLst>
              <a:ext uri="{FF2B5EF4-FFF2-40B4-BE49-F238E27FC236}">
                <a16:creationId xmlns:a16="http://schemas.microsoft.com/office/drawing/2014/main" id="{F4180097-D1E2-E6EA-3F20-1BC79666470E}"/>
              </a:ext>
            </a:extLst>
          </p:cNvPr>
          <p:cNvSpPr txBox="1"/>
          <p:nvPr/>
        </p:nvSpPr>
        <p:spPr>
          <a:xfrm>
            <a:off x="2876817" y="6247007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 dirty="0">
                <a:sym typeface="Roboto"/>
              </a:rPr>
              <a:t>19%</a:t>
            </a:r>
            <a:endParaRPr dirty="0">
              <a:sym typeface="Roboto"/>
            </a:endParaRPr>
          </a:p>
        </p:txBody>
      </p:sp>
      <p:sp>
        <p:nvSpPr>
          <p:cNvPr id="48" name="Google Shape;1097;p45">
            <a:extLst>
              <a:ext uri="{FF2B5EF4-FFF2-40B4-BE49-F238E27FC236}">
                <a16:creationId xmlns:a16="http://schemas.microsoft.com/office/drawing/2014/main" id="{2B4F3F95-048E-2F51-B5CC-0B6901371F74}"/>
              </a:ext>
            </a:extLst>
          </p:cNvPr>
          <p:cNvSpPr txBox="1"/>
          <p:nvPr/>
        </p:nvSpPr>
        <p:spPr>
          <a:xfrm>
            <a:off x="4261410" y="6219670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% de subcontratos</a:t>
            </a:r>
          </a:p>
        </p:txBody>
      </p:sp>
      <p:sp>
        <p:nvSpPr>
          <p:cNvPr id="49" name="Google Shape;1095;p45">
            <a:extLst>
              <a:ext uri="{FF2B5EF4-FFF2-40B4-BE49-F238E27FC236}">
                <a16:creationId xmlns:a16="http://schemas.microsoft.com/office/drawing/2014/main" id="{71957569-5AAD-5424-6576-700DD48012BD}"/>
              </a:ext>
            </a:extLst>
          </p:cNvPr>
          <p:cNvSpPr txBox="1"/>
          <p:nvPr/>
        </p:nvSpPr>
        <p:spPr>
          <a:xfrm>
            <a:off x="6282226" y="6233419"/>
            <a:ext cx="943709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30%</a:t>
            </a:r>
            <a:endParaRPr sz="14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1095;p45">
            <a:extLst>
              <a:ext uri="{FF2B5EF4-FFF2-40B4-BE49-F238E27FC236}">
                <a16:creationId xmlns:a16="http://schemas.microsoft.com/office/drawing/2014/main" id="{1E7CEAA8-9FEB-EC95-7357-9C5E5FBECDAE}"/>
              </a:ext>
            </a:extLst>
          </p:cNvPr>
          <p:cNvSpPr txBox="1"/>
          <p:nvPr/>
        </p:nvSpPr>
        <p:spPr>
          <a:xfrm>
            <a:off x="9619514" y="6269376"/>
            <a:ext cx="1398810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</a:defRPr>
            </a:lvl1pPr>
          </a:lstStyle>
          <a:p>
            <a:r>
              <a:rPr lang="en">
                <a:sym typeface="Roboto"/>
              </a:rPr>
              <a:t>29</a:t>
            </a:r>
            <a:r>
              <a:rPr lang="en" dirty="0">
                <a:sym typeface="Roboto"/>
              </a:rPr>
              <a:t>%</a:t>
            </a:r>
            <a:endParaRPr dirty="0">
              <a:sym typeface="Roboto"/>
            </a:endParaRPr>
          </a:p>
        </p:txBody>
      </p:sp>
      <p:pic>
        <p:nvPicPr>
          <p:cNvPr id="52" name="Imagem 51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A2DE6753-3F94-24D1-CD8B-15F6E5760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9"/>
          <a:stretch/>
        </p:blipFill>
        <p:spPr>
          <a:xfrm>
            <a:off x="1219056" y="1649858"/>
            <a:ext cx="2184983" cy="725338"/>
          </a:xfrm>
          <a:prstGeom prst="rect">
            <a:avLst/>
          </a:prstGeom>
        </p:spPr>
      </p:pic>
      <p:sp>
        <p:nvSpPr>
          <p:cNvPr id="41" name="Google Shape;1097;p45">
            <a:extLst>
              <a:ext uri="{FF2B5EF4-FFF2-40B4-BE49-F238E27FC236}">
                <a16:creationId xmlns:a16="http://schemas.microsoft.com/office/drawing/2014/main" id="{65A8D05C-1513-8A94-18E1-6FE337C7FC78}"/>
              </a:ext>
            </a:extLst>
          </p:cNvPr>
          <p:cNvSpPr txBox="1"/>
          <p:nvPr/>
        </p:nvSpPr>
        <p:spPr>
          <a:xfrm>
            <a:off x="854901" y="5907509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Orçamento</a:t>
            </a:r>
          </a:p>
        </p:txBody>
      </p:sp>
      <p:sp>
        <p:nvSpPr>
          <p:cNvPr id="53" name="Google Shape;1097;p45">
            <a:extLst>
              <a:ext uri="{FF2B5EF4-FFF2-40B4-BE49-F238E27FC236}">
                <a16:creationId xmlns:a16="http://schemas.microsoft.com/office/drawing/2014/main" id="{89BEBF28-FE7D-F5C0-F10F-C76C938B3E2F}"/>
              </a:ext>
            </a:extLst>
          </p:cNvPr>
          <p:cNvSpPr txBox="1"/>
          <p:nvPr/>
        </p:nvSpPr>
        <p:spPr>
          <a:xfrm>
            <a:off x="854901" y="6248441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% de subcontratos</a:t>
            </a:r>
          </a:p>
        </p:txBody>
      </p:sp>
      <p:sp>
        <p:nvSpPr>
          <p:cNvPr id="54" name="Google Shape;1097;p45">
            <a:extLst>
              <a:ext uri="{FF2B5EF4-FFF2-40B4-BE49-F238E27FC236}">
                <a16:creationId xmlns:a16="http://schemas.microsoft.com/office/drawing/2014/main" id="{CFC4BCE7-238B-8A27-E48A-EFC4E408F2CC}"/>
              </a:ext>
            </a:extLst>
          </p:cNvPr>
          <p:cNvSpPr txBox="1"/>
          <p:nvPr/>
        </p:nvSpPr>
        <p:spPr>
          <a:xfrm>
            <a:off x="7598698" y="6249505"/>
            <a:ext cx="1987077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% de subcontratos</a:t>
            </a:r>
          </a:p>
        </p:txBody>
      </p:sp>
      <p:sp>
        <p:nvSpPr>
          <p:cNvPr id="55" name="Google Shape;1097;p45">
            <a:extLst>
              <a:ext uri="{FF2B5EF4-FFF2-40B4-BE49-F238E27FC236}">
                <a16:creationId xmlns:a16="http://schemas.microsoft.com/office/drawing/2014/main" id="{DBC1408A-4DDC-7C1E-BAF4-9CF5C1C4AFF1}"/>
              </a:ext>
            </a:extLst>
          </p:cNvPr>
          <p:cNvSpPr txBox="1"/>
          <p:nvPr/>
        </p:nvSpPr>
        <p:spPr>
          <a:xfrm>
            <a:off x="8260488" y="5184735"/>
            <a:ext cx="2195634" cy="40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(A MAIO)</a:t>
            </a:r>
            <a:endParaRPr sz="9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81478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B19D8-4233-FD1E-0782-A3D57445F4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552825" y="500062"/>
            <a:ext cx="6553200" cy="1325563"/>
          </a:xfrm>
        </p:spPr>
        <p:txBody>
          <a:bodyPr>
            <a:normAutofit/>
          </a:bodyPr>
          <a:lstStyle/>
          <a:p>
            <a:r>
              <a:rPr lang="pt-PT" sz="36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OJETIVO DA</a:t>
            </a:r>
            <a:br>
              <a:rPr lang="pt-PT" sz="36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</a:br>
            <a:r>
              <a:rPr lang="pt-PT" sz="36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FORMAÇÃO:</a:t>
            </a:r>
            <a:endParaRPr lang="pt-PT" sz="36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8AB20FF-6FAF-B6C0-BBF5-7F7C5DA2A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825" y="1891132"/>
            <a:ext cx="7658100" cy="430248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PT" sz="1800" dirty="0">
                <a:solidFill>
                  <a:schemeClr val="bg1"/>
                </a:solidFill>
                <a:latin typeface="Montserrat" panose="00000500000000000000" pitchFamily="2" charset="0"/>
              </a:rPr>
              <a:t>Organograma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PT" sz="1800" dirty="0">
                <a:solidFill>
                  <a:schemeClr val="bg1"/>
                </a:solidFill>
                <a:latin typeface="Montserrat" panose="00000500000000000000" pitchFamily="2" charset="0"/>
              </a:rPr>
              <a:t>Apresentação de objetivos, indicadores e respetivos resultados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PT" sz="1800" dirty="0">
                <a:solidFill>
                  <a:schemeClr val="bg1"/>
                </a:solidFill>
                <a:latin typeface="Montserrat" panose="00000500000000000000" pitchFamily="2" charset="0"/>
              </a:rPr>
              <a:t>Satisfação dos Colaboradores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PT" sz="1800" dirty="0">
                <a:solidFill>
                  <a:schemeClr val="bg1"/>
                </a:solidFill>
                <a:latin typeface="Montserrat" panose="00000500000000000000" pitchFamily="2" charset="0"/>
              </a:rPr>
              <a:t>Documento de Registo de Formações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PT" sz="1800" i="1" dirty="0">
                <a:solidFill>
                  <a:schemeClr val="bg1"/>
                </a:solidFill>
                <a:latin typeface="Montserrat" panose="00000500000000000000" pitchFamily="2" charset="0"/>
              </a:rPr>
              <a:t>Curriculum Vitae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PT" sz="1800" dirty="0">
                <a:solidFill>
                  <a:schemeClr val="bg1"/>
                </a:solidFill>
                <a:latin typeface="Montserrat" panose="00000500000000000000" pitchFamily="2" charset="0"/>
              </a:rPr>
              <a:t>Outros Assuntos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EACCFEB-53A3-F5BD-13E0-75949E1E6A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4300" y="133350"/>
            <a:ext cx="3267075" cy="66103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5" name="Imagem 4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B71A54FA-14FC-1680-A35C-1BE6864A6E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4" y="5255958"/>
            <a:ext cx="1898950" cy="909024"/>
          </a:xfrm>
          <a:prstGeom prst="rect">
            <a:avLst/>
          </a:prstGeom>
        </p:spPr>
      </p:pic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EC0D4AA8-BDEA-1515-F8F7-C7916463F25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26544" y="6305909"/>
            <a:ext cx="5594694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F6A3567A-30DA-A4AF-1CD4-D536113883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77475" y="741872"/>
            <a:ext cx="1362974" cy="16390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0DC4BB7-C40A-297A-8BA6-D79D404D57B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20304" y="6164982"/>
            <a:ext cx="5320145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400" i="1" dirty="0">
                <a:solidFill>
                  <a:schemeClr val="bg1"/>
                </a:solidFill>
                <a:latin typeface="Montserrat" panose="00000500000000000000" pitchFamily="2" charset="0"/>
              </a:rPr>
              <a:t>24/07/2024</a:t>
            </a:r>
          </a:p>
        </p:txBody>
      </p:sp>
    </p:spTree>
    <p:extLst>
      <p:ext uri="{BB962C8B-B14F-4D97-AF65-F5344CB8AC3E}">
        <p14:creationId xmlns:p14="http://schemas.microsoft.com/office/powerpoint/2010/main" val="3820331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91CA33FD-D68C-E662-895F-F963390776AD}"/>
              </a:ext>
            </a:extLst>
          </p:cNvPr>
          <p:cNvSpPr/>
          <p:nvPr/>
        </p:nvSpPr>
        <p:spPr>
          <a:xfrm>
            <a:off x="6169526" y="3376014"/>
            <a:ext cx="2786747" cy="1790854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12;p45">
            <a:extLst>
              <a:ext uri="{FF2B5EF4-FFF2-40B4-BE49-F238E27FC236}">
                <a16:creationId xmlns:a16="http://schemas.microsoft.com/office/drawing/2014/main" id="{B4FD1C92-A222-429F-73CB-493888187834}"/>
              </a:ext>
            </a:extLst>
          </p:cNvPr>
          <p:cNvSpPr txBox="1"/>
          <p:nvPr/>
        </p:nvSpPr>
        <p:spPr>
          <a:xfrm>
            <a:off x="6405271" y="3450093"/>
            <a:ext cx="2337733" cy="41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</a:defRPr>
            </a:lvl1pPr>
          </a:lstStyle>
          <a:p>
            <a:r>
              <a:rPr lang="en" dirty="0">
                <a:sym typeface="Fira Sans Extra Condensed"/>
              </a:rPr>
              <a:t>Propostas apresentadas julho</a:t>
            </a:r>
            <a:endParaRPr dirty="0">
              <a:sym typeface="Fira Sans Extra Condensed"/>
            </a:endParaRPr>
          </a:p>
        </p:txBody>
      </p:sp>
      <p:sp>
        <p:nvSpPr>
          <p:cNvPr id="9" name="Google Shape;1107;p45">
            <a:extLst>
              <a:ext uri="{FF2B5EF4-FFF2-40B4-BE49-F238E27FC236}">
                <a16:creationId xmlns:a16="http://schemas.microsoft.com/office/drawing/2014/main" id="{61AABC18-C45A-8979-689D-8C23FBE21300}"/>
              </a:ext>
            </a:extLst>
          </p:cNvPr>
          <p:cNvSpPr/>
          <p:nvPr/>
        </p:nvSpPr>
        <p:spPr>
          <a:xfrm>
            <a:off x="3207018" y="3376014"/>
            <a:ext cx="2786747" cy="1790854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12;p45">
            <a:extLst>
              <a:ext uri="{FF2B5EF4-FFF2-40B4-BE49-F238E27FC236}">
                <a16:creationId xmlns:a16="http://schemas.microsoft.com/office/drawing/2014/main" id="{EA5DFB42-2B7E-9BB5-E757-C317081A3291}"/>
              </a:ext>
            </a:extLst>
          </p:cNvPr>
          <p:cNvSpPr txBox="1"/>
          <p:nvPr/>
        </p:nvSpPr>
        <p:spPr>
          <a:xfrm>
            <a:off x="3570532" y="3412763"/>
            <a:ext cx="2129160" cy="41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Angariação julho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9" name="Google Shape;1114;p45">
            <a:extLst>
              <a:ext uri="{FF2B5EF4-FFF2-40B4-BE49-F238E27FC236}">
                <a16:creationId xmlns:a16="http://schemas.microsoft.com/office/drawing/2014/main" id="{E77ADCF2-7A7B-C49F-EB32-FC03FE9A59D6}"/>
              </a:ext>
            </a:extLst>
          </p:cNvPr>
          <p:cNvCxnSpPr>
            <a:cxnSpLocks/>
          </p:cNvCxnSpPr>
          <p:nvPr/>
        </p:nvCxnSpPr>
        <p:spPr>
          <a:xfrm>
            <a:off x="4436035" y="3846551"/>
            <a:ext cx="372727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112;p45">
            <a:extLst>
              <a:ext uri="{FF2B5EF4-FFF2-40B4-BE49-F238E27FC236}">
                <a16:creationId xmlns:a16="http://schemas.microsoft.com/office/drawing/2014/main" id="{23FFF272-5453-1AB4-7085-C2FD9F1D571F}"/>
              </a:ext>
            </a:extLst>
          </p:cNvPr>
          <p:cNvSpPr txBox="1"/>
          <p:nvPr/>
        </p:nvSpPr>
        <p:spPr>
          <a:xfrm>
            <a:off x="3270961" y="2673457"/>
            <a:ext cx="5650076" cy="42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2024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1" name="Google Shape;1107;p45">
            <a:extLst>
              <a:ext uri="{FF2B5EF4-FFF2-40B4-BE49-F238E27FC236}">
                <a16:creationId xmlns:a16="http://schemas.microsoft.com/office/drawing/2014/main" id="{D7AE9BEA-E661-FF12-C731-68C7B19AE5A0}"/>
              </a:ext>
            </a:extLst>
          </p:cNvPr>
          <p:cNvSpPr/>
          <p:nvPr/>
        </p:nvSpPr>
        <p:spPr>
          <a:xfrm>
            <a:off x="249831" y="3376014"/>
            <a:ext cx="2786747" cy="1790854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12;p45">
            <a:extLst>
              <a:ext uri="{FF2B5EF4-FFF2-40B4-BE49-F238E27FC236}">
                <a16:creationId xmlns:a16="http://schemas.microsoft.com/office/drawing/2014/main" id="{9BCD8C24-6FE2-5D13-9790-A850FA7A06A6}"/>
              </a:ext>
            </a:extLst>
          </p:cNvPr>
          <p:cNvSpPr txBox="1"/>
          <p:nvPr/>
        </p:nvSpPr>
        <p:spPr>
          <a:xfrm>
            <a:off x="625380" y="3457270"/>
            <a:ext cx="1951601" cy="3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Faturação julho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23" name="Google Shape;1114;p45">
            <a:extLst>
              <a:ext uri="{FF2B5EF4-FFF2-40B4-BE49-F238E27FC236}">
                <a16:creationId xmlns:a16="http://schemas.microsoft.com/office/drawing/2014/main" id="{4464BBD2-6205-2DD9-7E05-96563CED94CF}"/>
              </a:ext>
            </a:extLst>
          </p:cNvPr>
          <p:cNvCxnSpPr>
            <a:cxnSpLocks/>
          </p:cNvCxnSpPr>
          <p:nvPr/>
        </p:nvCxnSpPr>
        <p:spPr>
          <a:xfrm>
            <a:off x="1450106" y="3846551"/>
            <a:ext cx="372727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1095;p45">
            <a:extLst>
              <a:ext uri="{FF2B5EF4-FFF2-40B4-BE49-F238E27FC236}">
                <a16:creationId xmlns:a16="http://schemas.microsoft.com/office/drawing/2014/main" id="{A508217D-D65A-19BC-D85E-D69AA9303858}"/>
              </a:ext>
            </a:extLst>
          </p:cNvPr>
          <p:cNvSpPr txBox="1"/>
          <p:nvPr/>
        </p:nvSpPr>
        <p:spPr>
          <a:xfrm>
            <a:off x="917131" y="4283131"/>
            <a:ext cx="1594695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43 286€</a:t>
            </a:r>
          </a:p>
        </p:txBody>
      </p:sp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A6ED72C8-1DF8-709B-A089-797538A0486F}"/>
              </a:ext>
            </a:extLst>
          </p:cNvPr>
          <p:cNvCxnSpPr>
            <a:cxnSpLocks/>
          </p:cNvCxnSpPr>
          <p:nvPr/>
        </p:nvCxnSpPr>
        <p:spPr>
          <a:xfrm>
            <a:off x="685468" y="4896130"/>
            <a:ext cx="199613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1095;p45">
            <a:extLst>
              <a:ext uri="{FF2B5EF4-FFF2-40B4-BE49-F238E27FC236}">
                <a16:creationId xmlns:a16="http://schemas.microsoft.com/office/drawing/2014/main" id="{3C4DF368-BEC7-287D-522D-897FBE0FAC94}"/>
              </a:ext>
            </a:extLst>
          </p:cNvPr>
          <p:cNvSpPr txBox="1"/>
          <p:nvPr/>
        </p:nvSpPr>
        <p:spPr>
          <a:xfrm>
            <a:off x="3830036" y="4282503"/>
            <a:ext cx="1594695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145 440€</a:t>
            </a:r>
            <a:endParaRPr sz="2000" b="1" dirty="0">
              <a:solidFill>
                <a:srgbClr val="66B276"/>
              </a:solidFill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6813E360-55AD-154E-B893-43BDCD09C70B}"/>
              </a:ext>
            </a:extLst>
          </p:cNvPr>
          <p:cNvCxnSpPr>
            <a:cxnSpLocks/>
          </p:cNvCxnSpPr>
          <p:nvPr/>
        </p:nvCxnSpPr>
        <p:spPr>
          <a:xfrm>
            <a:off x="3640153" y="4896130"/>
            <a:ext cx="199613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1095;p45">
            <a:extLst>
              <a:ext uri="{FF2B5EF4-FFF2-40B4-BE49-F238E27FC236}">
                <a16:creationId xmlns:a16="http://schemas.microsoft.com/office/drawing/2014/main" id="{429AF296-2D29-4CB0-B50F-E7F6FC9B34CB}"/>
              </a:ext>
            </a:extLst>
          </p:cNvPr>
          <p:cNvSpPr txBox="1"/>
          <p:nvPr/>
        </p:nvSpPr>
        <p:spPr>
          <a:xfrm>
            <a:off x="6821218" y="4282503"/>
            <a:ext cx="1594695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 93 630€ </a:t>
            </a:r>
          </a:p>
        </p:txBody>
      </p:sp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C5CD7086-D54A-009B-6B26-ACA95256F436}"/>
              </a:ext>
            </a:extLst>
          </p:cNvPr>
          <p:cNvCxnSpPr>
            <a:cxnSpLocks/>
          </p:cNvCxnSpPr>
          <p:nvPr/>
        </p:nvCxnSpPr>
        <p:spPr>
          <a:xfrm>
            <a:off x="6596495" y="4896130"/>
            <a:ext cx="199613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oogle Shape;1114;p45">
            <a:extLst>
              <a:ext uri="{FF2B5EF4-FFF2-40B4-BE49-F238E27FC236}">
                <a16:creationId xmlns:a16="http://schemas.microsoft.com/office/drawing/2014/main" id="{33AF5DA2-DDCB-F1FE-1593-CAD4927D7C00}"/>
              </a:ext>
            </a:extLst>
          </p:cNvPr>
          <p:cNvCxnSpPr>
            <a:cxnSpLocks/>
          </p:cNvCxnSpPr>
          <p:nvPr/>
        </p:nvCxnSpPr>
        <p:spPr>
          <a:xfrm>
            <a:off x="7384286" y="3970810"/>
            <a:ext cx="372727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1107;p45">
            <a:extLst>
              <a:ext uri="{FF2B5EF4-FFF2-40B4-BE49-F238E27FC236}">
                <a16:creationId xmlns:a16="http://schemas.microsoft.com/office/drawing/2014/main" id="{40D03F67-59FF-3B66-053E-80DA435CFAF2}"/>
              </a:ext>
            </a:extLst>
          </p:cNvPr>
          <p:cNvSpPr/>
          <p:nvPr/>
        </p:nvSpPr>
        <p:spPr>
          <a:xfrm>
            <a:off x="9129250" y="3376014"/>
            <a:ext cx="2786747" cy="1790854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112;p45">
            <a:extLst>
              <a:ext uri="{FF2B5EF4-FFF2-40B4-BE49-F238E27FC236}">
                <a16:creationId xmlns:a16="http://schemas.microsoft.com/office/drawing/2014/main" id="{D7B82178-FBA6-5FCE-08A7-476708668184}"/>
              </a:ext>
            </a:extLst>
          </p:cNvPr>
          <p:cNvSpPr txBox="1"/>
          <p:nvPr/>
        </p:nvSpPr>
        <p:spPr>
          <a:xfrm>
            <a:off x="9364995" y="3450093"/>
            <a:ext cx="2337733" cy="41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pt-PT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</a:defRPr>
            </a:lvl1pPr>
          </a:lstStyle>
          <a:p>
            <a:r>
              <a:rPr lang="en" dirty="0">
                <a:sym typeface="Fira Sans Extra Condensed"/>
              </a:rPr>
              <a:t>Faturação prevista (fim do ano)</a:t>
            </a:r>
            <a:endParaRPr dirty="0">
              <a:sym typeface="Fira Sans Extra Condensed"/>
            </a:endParaRPr>
          </a:p>
        </p:txBody>
      </p:sp>
      <p:sp>
        <p:nvSpPr>
          <p:cNvPr id="58" name="Google Shape;1095;p45">
            <a:extLst>
              <a:ext uri="{FF2B5EF4-FFF2-40B4-BE49-F238E27FC236}">
                <a16:creationId xmlns:a16="http://schemas.microsoft.com/office/drawing/2014/main" id="{66EA76E6-BD06-F0D0-1776-DFCCB2D5FBD1}"/>
              </a:ext>
            </a:extLst>
          </p:cNvPr>
          <p:cNvSpPr txBox="1"/>
          <p:nvPr/>
        </p:nvSpPr>
        <p:spPr>
          <a:xfrm>
            <a:off x="9619828" y="4282503"/>
            <a:ext cx="1819418" cy="37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772 343€ </a:t>
            </a:r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5DABA911-5B92-FFE7-2A9F-9EE67A753329}"/>
              </a:ext>
            </a:extLst>
          </p:cNvPr>
          <p:cNvCxnSpPr>
            <a:cxnSpLocks/>
          </p:cNvCxnSpPr>
          <p:nvPr/>
        </p:nvCxnSpPr>
        <p:spPr>
          <a:xfrm>
            <a:off x="9556219" y="4896130"/>
            <a:ext cx="1996137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oogle Shape;1114;p45">
            <a:extLst>
              <a:ext uri="{FF2B5EF4-FFF2-40B4-BE49-F238E27FC236}">
                <a16:creationId xmlns:a16="http://schemas.microsoft.com/office/drawing/2014/main" id="{9E16B2CD-EDA5-3F0B-1DB1-761571A897E9}"/>
              </a:ext>
            </a:extLst>
          </p:cNvPr>
          <p:cNvCxnSpPr>
            <a:cxnSpLocks/>
          </p:cNvCxnSpPr>
          <p:nvPr/>
        </p:nvCxnSpPr>
        <p:spPr>
          <a:xfrm>
            <a:off x="10386542" y="3970810"/>
            <a:ext cx="372727" cy="0"/>
          </a:xfrm>
          <a:prstGeom prst="straightConnector1">
            <a:avLst/>
          </a:prstGeom>
          <a:noFill/>
          <a:ln w="28575" cap="flat" cmpd="sng">
            <a:solidFill>
              <a:srgbClr val="00285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Imagem 6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77D1F125-0896-B3C4-1D4E-29ED2F766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9"/>
          <a:stretch/>
        </p:blipFill>
        <p:spPr>
          <a:xfrm>
            <a:off x="1219056" y="1649858"/>
            <a:ext cx="2184983" cy="72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35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Indicadores de Gestão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77D1F125-0896-B3C4-1D4E-29ED2F766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9"/>
          <a:stretch/>
        </p:blipFill>
        <p:spPr>
          <a:xfrm>
            <a:off x="8146292" y="1579331"/>
            <a:ext cx="2184983" cy="725338"/>
          </a:xfrm>
          <a:prstGeom prst="rect">
            <a:avLst/>
          </a:prstGeom>
        </p:spPr>
      </p:pic>
      <p:pic>
        <p:nvPicPr>
          <p:cNvPr id="18" name="Imagem 17" descr="Uma imagem com texto, Tipo de letra, captura de ecrã, Gráficos&#10;&#10;Descrição gerada automaticamente">
            <a:extLst>
              <a:ext uri="{FF2B5EF4-FFF2-40B4-BE49-F238E27FC236}">
                <a16:creationId xmlns:a16="http://schemas.microsoft.com/office/drawing/2014/main" id="{ECB492C1-5D49-6490-AE03-733A07A8D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59"/>
          <a:stretch/>
        </p:blipFill>
        <p:spPr>
          <a:xfrm>
            <a:off x="1103595" y="1701680"/>
            <a:ext cx="2184983" cy="675616"/>
          </a:xfrm>
          <a:prstGeom prst="rect">
            <a:avLst/>
          </a:prstGeom>
        </p:spPr>
      </p:pic>
      <p:sp>
        <p:nvSpPr>
          <p:cNvPr id="24" name="Google Shape;1112;p45">
            <a:extLst>
              <a:ext uri="{FF2B5EF4-FFF2-40B4-BE49-F238E27FC236}">
                <a16:creationId xmlns:a16="http://schemas.microsoft.com/office/drawing/2014/main" id="{B955EE28-35C0-1924-E084-5ADFF89BB074}"/>
              </a:ext>
            </a:extLst>
          </p:cNvPr>
          <p:cNvSpPr txBox="1"/>
          <p:nvPr/>
        </p:nvSpPr>
        <p:spPr>
          <a:xfrm>
            <a:off x="640077" y="2856538"/>
            <a:ext cx="2899857" cy="3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Faturação/resultados maio 2023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5" name="Google Shape;1095;p45">
            <a:extLst>
              <a:ext uri="{FF2B5EF4-FFF2-40B4-BE49-F238E27FC236}">
                <a16:creationId xmlns:a16="http://schemas.microsoft.com/office/drawing/2014/main" id="{A47218AB-9EF7-3C6A-935D-6D42C584728D}"/>
              </a:ext>
            </a:extLst>
          </p:cNvPr>
          <p:cNvSpPr txBox="1"/>
          <p:nvPr/>
        </p:nvSpPr>
        <p:spPr>
          <a:xfrm>
            <a:off x="640077" y="4717973"/>
            <a:ext cx="2741996" cy="37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619 743€/</a:t>
            </a:r>
            <a:r>
              <a:rPr lang="en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-2811€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CC9FFD9-5C8E-19BD-AC27-B67D75B7AAB5}"/>
              </a:ext>
            </a:extLst>
          </p:cNvPr>
          <p:cNvSpPr txBox="1"/>
          <p:nvPr/>
        </p:nvSpPr>
        <p:spPr>
          <a:xfrm>
            <a:off x="561788" y="4016187"/>
            <a:ext cx="3143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Faturação/resultados maio 2024</a:t>
            </a:r>
          </a:p>
        </p:txBody>
      </p:sp>
      <p:sp>
        <p:nvSpPr>
          <p:cNvPr id="30" name="Google Shape;1095;p45">
            <a:extLst>
              <a:ext uri="{FF2B5EF4-FFF2-40B4-BE49-F238E27FC236}">
                <a16:creationId xmlns:a16="http://schemas.microsoft.com/office/drawing/2014/main" id="{3CDB66BF-E89D-FF45-B3E1-33FA2CC801C1}"/>
              </a:ext>
            </a:extLst>
          </p:cNvPr>
          <p:cNvSpPr txBox="1"/>
          <p:nvPr/>
        </p:nvSpPr>
        <p:spPr>
          <a:xfrm>
            <a:off x="7712160" y="4782139"/>
            <a:ext cx="2619115" cy="30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250 100€/18 246 €</a:t>
            </a:r>
          </a:p>
        </p:txBody>
      </p:sp>
      <p:sp>
        <p:nvSpPr>
          <p:cNvPr id="31" name="Google Shape;1112;p45">
            <a:extLst>
              <a:ext uri="{FF2B5EF4-FFF2-40B4-BE49-F238E27FC236}">
                <a16:creationId xmlns:a16="http://schemas.microsoft.com/office/drawing/2014/main" id="{CD6525C8-C552-B6AE-52A7-A60027A9779B}"/>
              </a:ext>
            </a:extLst>
          </p:cNvPr>
          <p:cNvSpPr txBox="1"/>
          <p:nvPr/>
        </p:nvSpPr>
        <p:spPr>
          <a:xfrm>
            <a:off x="7411209" y="2757926"/>
            <a:ext cx="2899857" cy="3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Faturação/resultados maio 2023</a:t>
            </a:r>
            <a:endParaRPr sz="1600" b="1" dirty="0">
              <a:solidFill>
                <a:srgbClr val="002856"/>
              </a:solidFill>
              <a:latin typeface="Montserrat" panose="000005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C847987-4C27-CB8C-B4B8-4F0463BF4167}"/>
              </a:ext>
            </a:extLst>
          </p:cNvPr>
          <p:cNvSpPr txBox="1"/>
          <p:nvPr/>
        </p:nvSpPr>
        <p:spPr>
          <a:xfrm>
            <a:off x="7563224" y="4016187"/>
            <a:ext cx="3206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Faturação/resultados maio 2024</a:t>
            </a:r>
          </a:p>
        </p:txBody>
      </p:sp>
      <p:sp>
        <p:nvSpPr>
          <p:cNvPr id="41" name="Google Shape;1095;p45">
            <a:extLst>
              <a:ext uri="{FF2B5EF4-FFF2-40B4-BE49-F238E27FC236}">
                <a16:creationId xmlns:a16="http://schemas.microsoft.com/office/drawing/2014/main" id="{77878733-7CBC-B6E3-1660-35EB2DDAC48D}"/>
              </a:ext>
            </a:extLst>
          </p:cNvPr>
          <p:cNvSpPr txBox="1"/>
          <p:nvPr/>
        </p:nvSpPr>
        <p:spPr>
          <a:xfrm>
            <a:off x="7657068" y="3437273"/>
            <a:ext cx="2843589" cy="30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210 083 €</a:t>
            </a:r>
            <a:r>
              <a:rPr lang="en" b="1" dirty="0">
                <a:solidFill>
                  <a:srgbClr val="C00000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/-7 467€</a:t>
            </a:r>
          </a:p>
        </p:txBody>
      </p:sp>
      <p:sp>
        <p:nvSpPr>
          <p:cNvPr id="42" name="Google Shape;1095;p45">
            <a:extLst>
              <a:ext uri="{FF2B5EF4-FFF2-40B4-BE49-F238E27FC236}">
                <a16:creationId xmlns:a16="http://schemas.microsoft.com/office/drawing/2014/main" id="{9B90E4E4-B308-C52D-D866-88176D06DDE9}"/>
              </a:ext>
            </a:extLst>
          </p:cNvPr>
          <p:cNvSpPr txBox="1"/>
          <p:nvPr/>
        </p:nvSpPr>
        <p:spPr>
          <a:xfrm>
            <a:off x="640077" y="3442163"/>
            <a:ext cx="2759710" cy="30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624 959€/27 692 €</a:t>
            </a:r>
          </a:p>
        </p:txBody>
      </p:sp>
      <p:sp>
        <p:nvSpPr>
          <p:cNvPr id="43" name="Google Shape;1095;p45">
            <a:extLst>
              <a:ext uri="{FF2B5EF4-FFF2-40B4-BE49-F238E27FC236}">
                <a16:creationId xmlns:a16="http://schemas.microsoft.com/office/drawing/2014/main" id="{9C488D42-AC80-9A3A-F9E7-24B51202A75A}"/>
              </a:ext>
            </a:extLst>
          </p:cNvPr>
          <p:cNvSpPr txBox="1"/>
          <p:nvPr/>
        </p:nvSpPr>
        <p:spPr>
          <a:xfrm>
            <a:off x="562588" y="5862956"/>
            <a:ext cx="3137884" cy="30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1 010 921€/1 000 588 €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EE6E27D-E8F9-67D8-371A-6F961F52EA47}"/>
              </a:ext>
            </a:extLst>
          </p:cNvPr>
          <p:cNvSpPr txBox="1"/>
          <p:nvPr/>
        </p:nvSpPr>
        <p:spPr>
          <a:xfrm>
            <a:off x="556849" y="5278037"/>
            <a:ext cx="3143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Faturação julho 2023/2024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40989C3-D489-D5C5-A827-F154BD26CB27}"/>
              </a:ext>
            </a:extLst>
          </p:cNvPr>
          <p:cNvSpPr txBox="1"/>
          <p:nvPr/>
        </p:nvSpPr>
        <p:spPr>
          <a:xfrm>
            <a:off x="7449905" y="5266557"/>
            <a:ext cx="31436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dirty="0">
                <a:solidFill>
                  <a:srgbClr val="002856"/>
                </a:solidFill>
                <a:latin typeface="Montserrat" panose="00000500000000000000" pitchFamily="2" charset="0"/>
                <a:ea typeface="Fira Sans Extra Condensed"/>
                <a:cs typeface="Fira Sans Extra Condensed"/>
                <a:sym typeface="Fira Sans Extra Condensed"/>
              </a:rPr>
              <a:t>Faturação julho 2023/2024</a:t>
            </a:r>
          </a:p>
        </p:txBody>
      </p:sp>
      <p:sp>
        <p:nvSpPr>
          <p:cNvPr id="47" name="Google Shape;1095;p45">
            <a:extLst>
              <a:ext uri="{FF2B5EF4-FFF2-40B4-BE49-F238E27FC236}">
                <a16:creationId xmlns:a16="http://schemas.microsoft.com/office/drawing/2014/main" id="{B11182B4-DA53-361E-FDE8-6B2ACC17F6A7}"/>
              </a:ext>
            </a:extLst>
          </p:cNvPr>
          <p:cNvSpPr txBox="1"/>
          <p:nvPr/>
        </p:nvSpPr>
        <p:spPr>
          <a:xfrm>
            <a:off x="7712160" y="5786288"/>
            <a:ext cx="3137884" cy="30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66B27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342 190 €/ 362 592 €</a:t>
            </a:r>
          </a:p>
        </p:txBody>
      </p:sp>
    </p:spTree>
    <p:extLst>
      <p:ext uri="{BB962C8B-B14F-4D97-AF65-F5344CB8AC3E}">
        <p14:creationId xmlns:p14="http://schemas.microsoft.com/office/powerpoint/2010/main" val="3717993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Satisfação dos Colaboradores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E699150A-C055-7CE3-E8BD-08391364092A}"/>
              </a:ext>
            </a:extLst>
          </p:cNvPr>
          <p:cNvSpPr/>
          <p:nvPr/>
        </p:nvSpPr>
        <p:spPr>
          <a:xfrm>
            <a:off x="838200" y="1831560"/>
            <a:ext cx="3120000" cy="818205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97;p45">
            <a:extLst>
              <a:ext uri="{FF2B5EF4-FFF2-40B4-BE49-F238E27FC236}">
                <a16:creationId xmlns:a16="http://schemas.microsoft.com/office/drawing/2014/main" id="{D9A5B6F2-678A-D0BA-8371-CB4342AC969E}"/>
              </a:ext>
            </a:extLst>
          </p:cNvPr>
          <p:cNvSpPr txBox="1"/>
          <p:nvPr/>
        </p:nvSpPr>
        <p:spPr>
          <a:xfrm>
            <a:off x="968969" y="1831559"/>
            <a:ext cx="2858462" cy="8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1. </a:t>
            </a:r>
            <a:r>
              <a:rPr lang="pt-PT" sz="1200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SATISFAÇÃO GLOBAL DOS COLABORADORES COM A ORGANIZAÇÃO</a:t>
            </a:r>
          </a:p>
        </p:txBody>
      </p:sp>
      <p:sp>
        <p:nvSpPr>
          <p:cNvPr id="7" name="Google Shape;1107;p45">
            <a:extLst>
              <a:ext uri="{FF2B5EF4-FFF2-40B4-BE49-F238E27FC236}">
                <a16:creationId xmlns:a16="http://schemas.microsoft.com/office/drawing/2014/main" id="{F250C16D-15EC-34FB-E90F-9644C0AF6967}"/>
              </a:ext>
            </a:extLst>
          </p:cNvPr>
          <p:cNvSpPr/>
          <p:nvPr/>
        </p:nvSpPr>
        <p:spPr>
          <a:xfrm>
            <a:off x="838200" y="2929910"/>
            <a:ext cx="2181726" cy="818205"/>
          </a:xfrm>
          <a:prstGeom prst="roundRect">
            <a:avLst>
              <a:gd name="adj" fmla="val 11051"/>
            </a:avLst>
          </a:prstGeom>
          <a:noFill/>
          <a:ln>
            <a:solidFill>
              <a:srgbClr val="E5912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97;p45">
            <a:extLst>
              <a:ext uri="{FF2B5EF4-FFF2-40B4-BE49-F238E27FC236}">
                <a16:creationId xmlns:a16="http://schemas.microsoft.com/office/drawing/2014/main" id="{71D3DBB3-FFD7-9A25-E7B9-420A2D18B02C}"/>
              </a:ext>
            </a:extLst>
          </p:cNvPr>
          <p:cNvSpPr txBox="1"/>
          <p:nvPr/>
        </p:nvSpPr>
        <p:spPr>
          <a:xfrm>
            <a:off x="923261" y="2929910"/>
            <a:ext cx="2096665" cy="8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Relacionamento da organização com os cidadão e a sociedade</a:t>
            </a:r>
          </a:p>
        </p:txBody>
      </p:sp>
      <p:sp>
        <p:nvSpPr>
          <p:cNvPr id="10" name="Google Shape;1107;p45">
            <a:extLst>
              <a:ext uri="{FF2B5EF4-FFF2-40B4-BE49-F238E27FC236}">
                <a16:creationId xmlns:a16="http://schemas.microsoft.com/office/drawing/2014/main" id="{76C9184B-1146-A934-7146-E8C7143C508A}"/>
              </a:ext>
            </a:extLst>
          </p:cNvPr>
          <p:cNvSpPr/>
          <p:nvPr/>
        </p:nvSpPr>
        <p:spPr>
          <a:xfrm>
            <a:off x="3104986" y="2929909"/>
            <a:ext cx="853213" cy="818205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97;p45">
            <a:extLst>
              <a:ext uri="{FF2B5EF4-FFF2-40B4-BE49-F238E27FC236}">
                <a16:creationId xmlns:a16="http://schemas.microsoft.com/office/drawing/2014/main" id="{5FC42006-C041-662A-A221-75AF1109FA7B}"/>
              </a:ext>
            </a:extLst>
          </p:cNvPr>
          <p:cNvSpPr txBox="1"/>
          <p:nvPr/>
        </p:nvSpPr>
        <p:spPr>
          <a:xfrm>
            <a:off x="3170370" y="3026187"/>
            <a:ext cx="722444" cy="66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3,92</a:t>
            </a:r>
          </a:p>
        </p:txBody>
      </p:sp>
      <p:sp>
        <p:nvSpPr>
          <p:cNvPr id="20" name="Google Shape;1097;p45">
            <a:extLst>
              <a:ext uri="{FF2B5EF4-FFF2-40B4-BE49-F238E27FC236}">
                <a16:creationId xmlns:a16="http://schemas.microsoft.com/office/drawing/2014/main" id="{8C572C63-0407-BEC9-53B2-75C11B1A8DA9}"/>
              </a:ext>
            </a:extLst>
          </p:cNvPr>
          <p:cNvSpPr txBox="1"/>
          <p:nvPr/>
        </p:nvSpPr>
        <p:spPr>
          <a:xfrm>
            <a:off x="4455323" y="1831559"/>
            <a:ext cx="2858462" cy="8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Comentários / Sugestões</a:t>
            </a:r>
          </a:p>
        </p:txBody>
      </p:sp>
      <p:sp>
        <p:nvSpPr>
          <p:cNvPr id="21" name="Google Shape;1107;p45">
            <a:extLst>
              <a:ext uri="{FF2B5EF4-FFF2-40B4-BE49-F238E27FC236}">
                <a16:creationId xmlns:a16="http://schemas.microsoft.com/office/drawing/2014/main" id="{E30A6DEF-328D-68AC-60C7-EB59F68AACA9}"/>
              </a:ext>
            </a:extLst>
          </p:cNvPr>
          <p:cNvSpPr/>
          <p:nvPr/>
        </p:nvSpPr>
        <p:spPr>
          <a:xfrm>
            <a:off x="4324554" y="2604046"/>
            <a:ext cx="3120000" cy="45719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97;p45">
            <a:extLst>
              <a:ext uri="{FF2B5EF4-FFF2-40B4-BE49-F238E27FC236}">
                <a16:creationId xmlns:a16="http://schemas.microsoft.com/office/drawing/2014/main" id="{0938ED89-0FA3-24F7-D216-2C5272D9E3B3}"/>
              </a:ext>
            </a:extLst>
          </p:cNvPr>
          <p:cNvSpPr txBox="1"/>
          <p:nvPr/>
        </p:nvSpPr>
        <p:spPr>
          <a:xfrm>
            <a:off x="4324554" y="2764117"/>
            <a:ext cx="3120000" cy="111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i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Maior integração com comunidade local - ações específicas de âmbito social, ambiental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i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Política de Sustentabilidade e Responsabilidade Social da MF&amp;A</a:t>
            </a:r>
          </a:p>
        </p:txBody>
      </p:sp>
      <p:sp>
        <p:nvSpPr>
          <p:cNvPr id="23" name="Google Shape;1097;p45">
            <a:extLst>
              <a:ext uri="{FF2B5EF4-FFF2-40B4-BE49-F238E27FC236}">
                <a16:creationId xmlns:a16="http://schemas.microsoft.com/office/drawing/2014/main" id="{67A17063-C844-5463-0649-22F18988DFC7}"/>
              </a:ext>
            </a:extLst>
          </p:cNvPr>
          <p:cNvSpPr txBox="1"/>
          <p:nvPr/>
        </p:nvSpPr>
        <p:spPr>
          <a:xfrm>
            <a:off x="7941677" y="1831559"/>
            <a:ext cx="2858462" cy="8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Ponto de Situação</a:t>
            </a:r>
          </a:p>
        </p:txBody>
      </p:sp>
      <p:sp>
        <p:nvSpPr>
          <p:cNvPr id="24" name="Google Shape;1107;p45">
            <a:extLst>
              <a:ext uri="{FF2B5EF4-FFF2-40B4-BE49-F238E27FC236}">
                <a16:creationId xmlns:a16="http://schemas.microsoft.com/office/drawing/2014/main" id="{24A0D7FE-C58C-35E4-A237-0D8BC5FC2900}"/>
              </a:ext>
            </a:extLst>
          </p:cNvPr>
          <p:cNvSpPr/>
          <p:nvPr/>
        </p:nvSpPr>
        <p:spPr>
          <a:xfrm>
            <a:off x="7810908" y="2604046"/>
            <a:ext cx="3120000" cy="45719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97;p45">
            <a:extLst>
              <a:ext uri="{FF2B5EF4-FFF2-40B4-BE49-F238E27FC236}">
                <a16:creationId xmlns:a16="http://schemas.microsoft.com/office/drawing/2014/main" id="{CFD2491E-2EB5-3459-64EF-06AFDD178E80}"/>
              </a:ext>
            </a:extLst>
          </p:cNvPr>
          <p:cNvSpPr txBox="1"/>
          <p:nvPr/>
        </p:nvSpPr>
        <p:spPr>
          <a:xfrm>
            <a:off x="7810908" y="2764118"/>
            <a:ext cx="3120000" cy="6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Já realizadas algumas ações sociais: Doação de Sangue e Voluntariado no BA;</a:t>
            </a:r>
          </a:p>
        </p:txBody>
      </p:sp>
      <p:sp>
        <p:nvSpPr>
          <p:cNvPr id="26" name="Google Shape;1107;p45">
            <a:extLst>
              <a:ext uri="{FF2B5EF4-FFF2-40B4-BE49-F238E27FC236}">
                <a16:creationId xmlns:a16="http://schemas.microsoft.com/office/drawing/2014/main" id="{425978A8-84E3-7743-8423-17EEDBD06D0E}"/>
              </a:ext>
            </a:extLst>
          </p:cNvPr>
          <p:cNvSpPr/>
          <p:nvPr/>
        </p:nvSpPr>
        <p:spPr>
          <a:xfrm>
            <a:off x="838200" y="4024875"/>
            <a:ext cx="2181726" cy="818205"/>
          </a:xfrm>
          <a:prstGeom prst="roundRect">
            <a:avLst>
              <a:gd name="adj" fmla="val 11051"/>
            </a:avLst>
          </a:prstGeom>
          <a:noFill/>
          <a:ln>
            <a:solidFill>
              <a:srgbClr val="E5912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97;p45">
            <a:extLst>
              <a:ext uri="{FF2B5EF4-FFF2-40B4-BE49-F238E27FC236}">
                <a16:creationId xmlns:a16="http://schemas.microsoft.com/office/drawing/2014/main" id="{DF1AFFC9-2F0E-9F49-782C-A3993DA64B87}"/>
              </a:ext>
            </a:extLst>
          </p:cNvPr>
          <p:cNvSpPr txBox="1"/>
          <p:nvPr/>
        </p:nvSpPr>
        <p:spPr>
          <a:xfrm>
            <a:off x="923261" y="4024875"/>
            <a:ext cx="2096665" cy="8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Responsabilidade social da organização</a:t>
            </a:r>
          </a:p>
        </p:txBody>
      </p:sp>
      <p:sp>
        <p:nvSpPr>
          <p:cNvPr id="28" name="Google Shape;1107;p45">
            <a:extLst>
              <a:ext uri="{FF2B5EF4-FFF2-40B4-BE49-F238E27FC236}">
                <a16:creationId xmlns:a16="http://schemas.microsoft.com/office/drawing/2014/main" id="{FA883737-605F-749B-33E2-DA754F5831D9}"/>
              </a:ext>
            </a:extLst>
          </p:cNvPr>
          <p:cNvSpPr/>
          <p:nvPr/>
        </p:nvSpPr>
        <p:spPr>
          <a:xfrm>
            <a:off x="3104986" y="4024874"/>
            <a:ext cx="853213" cy="818205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97;p45">
            <a:extLst>
              <a:ext uri="{FF2B5EF4-FFF2-40B4-BE49-F238E27FC236}">
                <a16:creationId xmlns:a16="http://schemas.microsoft.com/office/drawing/2014/main" id="{01D9FB4C-C63F-D13A-F91A-836A34B686A9}"/>
              </a:ext>
            </a:extLst>
          </p:cNvPr>
          <p:cNvSpPr txBox="1"/>
          <p:nvPr/>
        </p:nvSpPr>
        <p:spPr>
          <a:xfrm>
            <a:off x="3170370" y="4121152"/>
            <a:ext cx="722444" cy="66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3,88</a:t>
            </a:r>
          </a:p>
        </p:txBody>
      </p:sp>
      <p:sp>
        <p:nvSpPr>
          <p:cNvPr id="30" name="Google Shape;1097;p45">
            <a:extLst>
              <a:ext uri="{FF2B5EF4-FFF2-40B4-BE49-F238E27FC236}">
                <a16:creationId xmlns:a16="http://schemas.microsoft.com/office/drawing/2014/main" id="{BF3627E8-1960-5C2C-AA7E-F3C83249305E}"/>
              </a:ext>
            </a:extLst>
          </p:cNvPr>
          <p:cNvSpPr txBox="1"/>
          <p:nvPr/>
        </p:nvSpPr>
        <p:spPr>
          <a:xfrm>
            <a:off x="4324554" y="3902167"/>
            <a:ext cx="3120000" cy="111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i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Realizar ações de no âmbito social</a:t>
            </a:r>
          </a:p>
        </p:txBody>
      </p:sp>
      <p:pic>
        <p:nvPicPr>
          <p:cNvPr id="32" name="Imagem 31" descr="Uma imagem com vestuário, pessoa, sapatos, sorrir&#10;&#10;Descrição gerada automaticamente">
            <a:extLst>
              <a:ext uri="{FF2B5EF4-FFF2-40B4-BE49-F238E27FC236}">
                <a16:creationId xmlns:a16="http://schemas.microsoft.com/office/drawing/2014/main" id="{61F8FA91-7867-9E38-866D-28B41AAD5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49" y="3623169"/>
            <a:ext cx="2121096" cy="1590822"/>
          </a:xfrm>
          <a:prstGeom prst="rect">
            <a:avLst/>
          </a:prstGeom>
        </p:spPr>
      </p:pic>
      <p:pic>
        <p:nvPicPr>
          <p:cNvPr id="37" name="Imagem 36" descr="Uma imagem com vestuário, pessoa, interior, sorrir&#10;&#10;Descrição gerada automaticamente">
            <a:extLst>
              <a:ext uri="{FF2B5EF4-FFF2-40B4-BE49-F238E27FC236}">
                <a16:creationId xmlns:a16="http://schemas.microsoft.com/office/drawing/2014/main" id="{13B9B523-D48F-BA14-E28E-D9CED1D1A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49" y="5268585"/>
            <a:ext cx="2121096" cy="1416881"/>
          </a:xfrm>
          <a:prstGeom prst="rect">
            <a:avLst/>
          </a:prstGeom>
        </p:spPr>
      </p:pic>
      <p:pic>
        <p:nvPicPr>
          <p:cNvPr id="39" name="Imagem 38" descr="Uma imagem com vestuário, pessoa, interior, Cara humana&#10;&#10;Descrição gerada automaticamente">
            <a:extLst>
              <a:ext uri="{FF2B5EF4-FFF2-40B4-BE49-F238E27FC236}">
                <a16:creationId xmlns:a16="http://schemas.microsoft.com/office/drawing/2014/main" id="{E65EEE5A-2F7F-0C02-ADE7-6ED26E9054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1" r="6485"/>
          <a:stretch/>
        </p:blipFill>
        <p:spPr>
          <a:xfrm>
            <a:off x="7776131" y="3623169"/>
            <a:ext cx="2044460" cy="1596146"/>
          </a:xfrm>
          <a:prstGeom prst="rect">
            <a:avLst/>
          </a:prstGeom>
        </p:spPr>
      </p:pic>
      <p:pic>
        <p:nvPicPr>
          <p:cNvPr id="41" name="Imagem 40" descr="Uma imagem com vestuário, pessoa, interior, parede&#10;&#10;Descrição gerada automaticamente">
            <a:extLst>
              <a:ext uri="{FF2B5EF4-FFF2-40B4-BE49-F238E27FC236}">
                <a16:creationId xmlns:a16="http://schemas.microsoft.com/office/drawing/2014/main" id="{4FE2358F-1BAC-7678-13DB-B776E5936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31" y="5268586"/>
            <a:ext cx="944588" cy="1416882"/>
          </a:xfrm>
          <a:prstGeom prst="rect">
            <a:avLst/>
          </a:prstGeom>
        </p:spPr>
      </p:pic>
      <p:pic>
        <p:nvPicPr>
          <p:cNvPr id="43" name="Imagem 42" descr="Uma imagem com pessoa, interior, Cara humana, vestuário&#10;&#10;Descrição gerada automaticamente">
            <a:extLst>
              <a:ext uri="{FF2B5EF4-FFF2-40B4-BE49-F238E27FC236}">
                <a16:creationId xmlns:a16="http://schemas.microsoft.com/office/drawing/2014/main" id="{E0A579D3-D29B-F1B6-4267-12BE033598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003" y="5268466"/>
            <a:ext cx="944588" cy="14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20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Satisfação dos Colaboradores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E699150A-C055-7CE3-E8BD-08391364092A}"/>
              </a:ext>
            </a:extLst>
          </p:cNvPr>
          <p:cNvSpPr/>
          <p:nvPr/>
        </p:nvSpPr>
        <p:spPr>
          <a:xfrm>
            <a:off x="838200" y="1995464"/>
            <a:ext cx="3120000" cy="818205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97;p45">
            <a:extLst>
              <a:ext uri="{FF2B5EF4-FFF2-40B4-BE49-F238E27FC236}">
                <a16:creationId xmlns:a16="http://schemas.microsoft.com/office/drawing/2014/main" id="{D9A5B6F2-678A-D0BA-8371-CB4342AC969E}"/>
              </a:ext>
            </a:extLst>
          </p:cNvPr>
          <p:cNvSpPr txBox="1"/>
          <p:nvPr/>
        </p:nvSpPr>
        <p:spPr>
          <a:xfrm>
            <a:off x="968969" y="1995463"/>
            <a:ext cx="2858462" cy="8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4. SATISFAÇÃO COM O DESENVOLVIMENTO DA CARREIRA</a:t>
            </a:r>
          </a:p>
        </p:txBody>
      </p:sp>
      <p:sp>
        <p:nvSpPr>
          <p:cNvPr id="20" name="Google Shape;1097;p45">
            <a:extLst>
              <a:ext uri="{FF2B5EF4-FFF2-40B4-BE49-F238E27FC236}">
                <a16:creationId xmlns:a16="http://schemas.microsoft.com/office/drawing/2014/main" id="{8C572C63-0407-BEC9-53B2-75C11B1A8DA9}"/>
              </a:ext>
            </a:extLst>
          </p:cNvPr>
          <p:cNvSpPr txBox="1"/>
          <p:nvPr/>
        </p:nvSpPr>
        <p:spPr>
          <a:xfrm>
            <a:off x="4455323" y="1995463"/>
            <a:ext cx="2858462" cy="8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Comentários / Sugestões</a:t>
            </a:r>
          </a:p>
        </p:txBody>
      </p:sp>
      <p:sp>
        <p:nvSpPr>
          <p:cNvPr id="21" name="Google Shape;1107;p45">
            <a:extLst>
              <a:ext uri="{FF2B5EF4-FFF2-40B4-BE49-F238E27FC236}">
                <a16:creationId xmlns:a16="http://schemas.microsoft.com/office/drawing/2014/main" id="{E30A6DEF-328D-68AC-60C7-EB59F68AACA9}"/>
              </a:ext>
            </a:extLst>
          </p:cNvPr>
          <p:cNvSpPr/>
          <p:nvPr/>
        </p:nvSpPr>
        <p:spPr>
          <a:xfrm>
            <a:off x="4324554" y="2767950"/>
            <a:ext cx="3120000" cy="45719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97;p45">
            <a:extLst>
              <a:ext uri="{FF2B5EF4-FFF2-40B4-BE49-F238E27FC236}">
                <a16:creationId xmlns:a16="http://schemas.microsoft.com/office/drawing/2014/main" id="{67A17063-C844-5463-0649-22F18988DFC7}"/>
              </a:ext>
            </a:extLst>
          </p:cNvPr>
          <p:cNvSpPr txBox="1"/>
          <p:nvPr/>
        </p:nvSpPr>
        <p:spPr>
          <a:xfrm>
            <a:off x="7941677" y="1995463"/>
            <a:ext cx="2858462" cy="8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Ponto de Situação</a:t>
            </a:r>
          </a:p>
        </p:txBody>
      </p:sp>
      <p:sp>
        <p:nvSpPr>
          <p:cNvPr id="24" name="Google Shape;1107;p45">
            <a:extLst>
              <a:ext uri="{FF2B5EF4-FFF2-40B4-BE49-F238E27FC236}">
                <a16:creationId xmlns:a16="http://schemas.microsoft.com/office/drawing/2014/main" id="{24A0D7FE-C58C-35E4-A237-0D8BC5FC2900}"/>
              </a:ext>
            </a:extLst>
          </p:cNvPr>
          <p:cNvSpPr/>
          <p:nvPr/>
        </p:nvSpPr>
        <p:spPr>
          <a:xfrm>
            <a:off x="7810908" y="2767950"/>
            <a:ext cx="3120000" cy="45719"/>
          </a:xfrm>
          <a:prstGeom prst="roundRect">
            <a:avLst>
              <a:gd name="adj" fmla="val 1105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107;p45">
            <a:extLst>
              <a:ext uri="{FF2B5EF4-FFF2-40B4-BE49-F238E27FC236}">
                <a16:creationId xmlns:a16="http://schemas.microsoft.com/office/drawing/2014/main" id="{955D3493-432C-BB4E-DE6A-96770E2A1B10}"/>
              </a:ext>
            </a:extLst>
          </p:cNvPr>
          <p:cNvSpPr/>
          <p:nvPr/>
        </p:nvSpPr>
        <p:spPr>
          <a:xfrm>
            <a:off x="838200" y="5689436"/>
            <a:ext cx="2181726" cy="818205"/>
          </a:xfrm>
          <a:prstGeom prst="roundRect">
            <a:avLst>
              <a:gd name="adj" fmla="val 11051"/>
            </a:avLst>
          </a:prstGeom>
          <a:noFill/>
          <a:ln>
            <a:solidFill>
              <a:srgbClr val="E5912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97;p45">
            <a:extLst>
              <a:ext uri="{FF2B5EF4-FFF2-40B4-BE49-F238E27FC236}">
                <a16:creationId xmlns:a16="http://schemas.microsoft.com/office/drawing/2014/main" id="{ABBA5902-9389-8508-1A15-789CC6B44E12}"/>
              </a:ext>
            </a:extLst>
          </p:cNvPr>
          <p:cNvSpPr txBox="1"/>
          <p:nvPr/>
        </p:nvSpPr>
        <p:spPr>
          <a:xfrm>
            <a:off x="923261" y="5689436"/>
            <a:ext cx="2096665" cy="8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Oportunidade de desenvolver novas competências</a:t>
            </a:r>
          </a:p>
        </p:txBody>
      </p:sp>
      <p:sp>
        <p:nvSpPr>
          <p:cNvPr id="33" name="Google Shape;1107;p45">
            <a:extLst>
              <a:ext uri="{FF2B5EF4-FFF2-40B4-BE49-F238E27FC236}">
                <a16:creationId xmlns:a16="http://schemas.microsoft.com/office/drawing/2014/main" id="{BC86FED6-B35F-6F99-D1A3-D6C1284B2181}"/>
              </a:ext>
            </a:extLst>
          </p:cNvPr>
          <p:cNvSpPr/>
          <p:nvPr/>
        </p:nvSpPr>
        <p:spPr>
          <a:xfrm>
            <a:off x="3104986" y="5689435"/>
            <a:ext cx="853213" cy="818205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97;p45">
            <a:extLst>
              <a:ext uri="{FF2B5EF4-FFF2-40B4-BE49-F238E27FC236}">
                <a16:creationId xmlns:a16="http://schemas.microsoft.com/office/drawing/2014/main" id="{BD1B71CE-CED3-1DF2-39C8-ACDA9D4EDF29}"/>
              </a:ext>
            </a:extLst>
          </p:cNvPr>
          <p:cNvSpPr txBox="1"/>
          <p:nvPr/>
        </p:nvSpPr>
        <p:spPr>
          <a:xfrm>
            <a:off x="3170370" y="5785713"/>
            <a:ext cx="722444" cy="66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3,96</a:t>
            </a:r>
          </a:p>
        </p:txBody>
      </p:sp>
      <p:sp>
        <p:nvSpPr>
          <p:cNvPr id="36" name="Google Shape;1107;p45">
            <a:extLst>
              <a:ext uri="{FF2B5EF4-FFF2-40B4-BE49-F238E27FC236}">
                <a16:creationId xmlns:a16="http://schemas.microsoft.com/office/drawing/2014/main" id="{FB4DFE3A-2DFF-A781-754E-F8E39D386476}"/>
              </a:ext>
            </a:extLst>
          </p:cNvPr>
          <p:cNvSpPr/>
          <p:nvPr/>
        </p:nvSpPr>
        <p:spPr>
          <a:xfrm>
            <a:off x="838200" y="3955798"/>
            <a:ext cx="2181726" cy="818205"/>
          </a:xfrm>
          <a:prstGeom prst="roundRect">
            <a:avLst>
              <a:gd name="adj" fmla="val 11051"/>
            </a:avLst>
          </a:prstGeom>
          <a:noFill/>
          <a:ln>
            <a:solidFill>
              <a:srgbClr val="E5912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97;p45">
            <a:extLst>
              <a:ext uri="{FF2B5EF4-FFF2-40B4-BE49-F238E27FC236}">
                <a16:creationId xmlns:a16="http://schemas.microsoft.com/office/drawing/2014/main" id="{A6E8D977-3626-313F-BBF2-E78BF79B089A}"/>
              </a:ext>
            </a:extLst>
          </p:cNvPr>
          <p:cNvSpPr txBox="1"/>
          <p:nvPr/>
        </p:nvSpPr>
        <p:spPr>
          <a:xfrm>
            <a:off x="923261" y="3955798"/>
            <a:ext cx="2096665" cy="818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Acesso a formação relevante para desenvolver os objetivos individuais</a:t>
            </a:r>
          </a:p>
        </p:txBody>
      </p:sp>
      <p:sp>
        <p:nvSpPr>
          <p:cNvPr id="38" name="Google Shape;1107;p45">
            <a:extLst>
              <a:ext uri="{FF2B5EF4-FFF2-40B4-BE49-F238E27FC236}">
                <a16:creationId xmlns:a16="http://schemas.microsoft.com/office/drawing/2014/main" id="{AE3B294A-1220-8650-0933-03E2C24746A9}"/>
              </a:ext>
            </a:extLst>
          </p:cNvPr>
          <p:cNvSpPr/>
          <p:nvPr/>
        </p:nvSpPr>
        <p:spPr>
          <a:xfrm>
            <a:off x="3104986" y="3955797"/>
            <a:ext cx="853213" cy="818205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97;p45">
            <a:extLst>
              <a:ext uri="{FF2B5EF4-FFF2-40B4-BE49-F238E27FC236}">
                <a16:creationId xmlns:a16="http://schemas.microsoft.com/office/drawing/2014/main" id="{2C601D8C-A192-B892-4AF0-7F90EF069546}"/>
              </a:ext>
            </a:extLst>
          </p:cNvPr>
          <p:cNvSpPr txBox="1"/>
          <p:nvPr/>
        </p:nvSpPr>
        <p:spPr>
          <a:xfrm>
            <a:off x="3170370" y="4052075"/>
            <a:ext cx="722444" cy="66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3,69</a:t>
            </a:r>
          </a:p>
        </p:txBody>
      </p:sp>
      <p:sp>
        <p:nvSpPr>
          <p:cNvPr id="40" name="Google Shape;1097;p45">
            <a:extLst>
              <a:ext uri="{FF2B5EF4-FFF2-40B4-BE49-F238E27FC236}">
                <a16:creationId xmlns:a16="http://schemas.microsoft.com/office/drawing/2014/main" id="{40BF5107-7F4E-ED4D-7AF4-B3BD93A362EB}"/>
              </a:ext>
            </a:extLst>
          </p:cNvPr>
          <p:cNvSpPr txBox="1"/>
          <p:nvPr/>
        </p:nvSpPr>
        <p:spPr>
          <a:xfrm>
            <a:off x="4259168" y="2767960"/>
            <a:ext cx="3120000" cy="330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i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Plano de formações mais ambicioso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i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Definir plano de formação anual para cada colaborador (colaborador juntamente com a Direção/Chefia)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i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Falta de motivação e promoção de ações de formação por parte da organização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i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Grande carga de trabalho pode dificultar ou até impedir o investimento em novas áreas.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i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Mais tempo dedicado ao desenvolvimento de competências (de forma individual ou pequenos grupos).</a:t>
            </a:r>
          </a:p>
        </p:txBody>
      </p:sp>
      <p:sp>
        <p:nvSpPr>
          <p:cNvPr id="25" name="Google Shape;1097;p45">
            <a:extLst>
              <a:ext uri="{FF2B5EF4-FFF2-40B4-BE49-F238E27FC236}">
                <a16:creationId xmlns:a16="http://schemas.microsoft.com/office/drawing/2014/main" id="{F6F58EA5-C060-32DA-99BB-379C8A7B4755}"/>
              </a:ext>
            </a:extLst>
          </p:cNvPr>
          <p:cNvSpPr txBox="1"/>
          <p:nvPr/>
        </p:nvSpPr>
        <p:spPr>
          <a:xfrm>
            <a:off x="7810908" y="2880971"/>
            <a:ext cx="3120000" cy="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Novo plano de formação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Cada colaborador terá o seu plano, construído pelo gestor e próprio colaborador</a:t>
            </a:r>
          </a:p>
        </p:txBody>
      </p:sp>
      <p:sp>
        <p:nvSpPr>
          <p:cNvPr id="7" name="Google Shape;1097;p45">
            <a:extLst>
              <a:ext uri="{FF2B5EF4-FFF2-40B4-BE49-F238E27FC236}">
                <a16:creationId xmlns:a16="http://schemas.microsoft.com/office/drawing/2014/main" id="{480A3016-0B1E-619C-7C92-4700EA7778D6}"/>
              </a:ext>
            </a:extLst>
          </p:cNvPr>
          <p:cNvSpPr txBox="1"/>
          <p:nvPr/>
        </p:nvSpPr>
        <p:spPr>
          <a:xfrm>
            <a:off x="8317320" y="3893065"/>
            <a:ext cx="3120000" cy="2096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1200" b="1" i="1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Formações já realizadas:</a:t>
            </a:r>
          </a:p>
          <a:p>
            <a:pPr marL="171450" lvl="0" indent="-171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Qualidade (10 </a:t>
            </a:r>
            <a:r>
              <a:rPr lang="pt-PT" sz="1200" dirty="0" err="1">
                <a:latin typeface="Montserrat" panose="00000500000000000000" pitchFamily="2" charset="0"/>
                <a:ea typeface="Roboto"/>
                <a:cs typeface="Roboto"/>
                <a:sym typeface="Roboto"/>
              </a:rPr>
              <a:t>jan</a:t>
            </a: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, 2024)</a:t>
            </a:r>
          </a:p>
          <a:p>
            <a:pPr marL="171450" lvl="0" indent="-171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dirty="0" err="1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Autocad</a:t>
            </a: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 (</a:t>
            </a:r>
            <a:r>
              <a:rPr lang="pt-PT" sz="1200" dirty="0" err="1">
                <a:latin typeface="Montserrat" panose="00000500000000000000" pitchFamily="2" charset="0"/>
                <a:ea typeface="Roboto"/>
                <a:cs typeface="Roboto"/>
                <a:sym typeface="Roboto"/>
              </a:rPr>
              <a:t>jan</a:t>
            </a: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, 2024)</a:t>
            </a:r>
          </a:p>
          <a:p>
            <a:pPr marL="171450" lvl="0" indent="-171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AIA – Impactes (31 </a:t>
            </a:r>
            <a:r>
              <a:rPr lang="pt-PT" sz="1200" dirty="0" err="1">
                <a:latin typeface="Montserrat" panose="00000500000000000000" pitchFamily="2" charset="0"/>
                <a:ea typeface="Roboto"/>
                <a:cs typeface="Roboto"/>
                <a:sym typeface="Roboto"/>
              </a:rPr>
              <a:t>jan</a:t>
            </a: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, 2024)</a:t>
            </a:r>
          </a:p>
          <a:p>
            <a:pPr marL="171450" lvl="0" indent="-171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EGC – Estudos de Grandes Condicionantes (9 </a:t>
            </a:r>
            <a:r>
              <a:rPr lang="pt-PT" sz="1200" dirty="0" err="1">
                <a:latin typeface="Montserrat" panose="00000500000000000000" pitchFamily="2" charset="0"/>
                <a:ea typeface="Roboto"/>
                <a:cs typeface="Roboto"/>
                <a:sym typeface="Roboto"/>
              </a:rPr>
              <a:t>jul</a:t>
            </a:r>
            <a:r>
              <a:rPr lang="pt-PT" sz="1200" dirty="0">
                <a:latin typeface="Montserrat" panose="00000500000000000000" pitchFamily="2" charset="0"/>
                <a:ea typeface="Roboto"/>
                <a:cs typeface="Roboto"/>
                <a:sym typeface="Roboto"/>
              </a:rPr>
              <a:t>, 2024)</a:t>
            </a:r>
          </a:p>
          <a:p>
            <a:pPr marL="171450" lvl="0" indent="-1714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PT" sz="1200" dirty="0">
              <a:latin typeface="Montserrat" panose="00000500000000000000" pitchFamily="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7292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Documento de Registo de Formações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E699150A-C055-7CE3-E8BD-08391364092A}"/>
              </a:ext>
            </a:extLst>
          </p:cNvPr>
          <p:cNvSpPr/>
          <p:nvPr/>
        </p:nvSpPr>
        <p:spPr>
          <a:xfrm>
            <a:off x="838200" y="1703365"/>
            <a:ext cx="2202929" cy="487386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97;p45">
            <a:extLst>
              <a:ext uri="{FF2B5EF4-FFF2-40B4-BE49-F238E27FC236}">
                <a16:creationId xmlns:a16="http://schemas.microsoft.com/office/drawing/2014/main" id="{D9A5B6F2-678A-D0BA-8371-CB4342AC969E}"/>
              </a:ext>
            </a:extLst>
          </p:cNvPr>
          <p:cNvSpPr txBox="1"/>
          <p:nvPr/>
        </p:nvSpPr>
        <p:spPr>
          <a:xfrm>
            <a:off x="938248" y="1703363"/>
            <a:ext cx="2002831" cy="48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CAMINHO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015F30D-1BB7-037B-C049-708DA0577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" t="2754" r="5855" b="7721"/>
          <a:stretch/>
        </p:blipFill>
        <p:spPr>
          <a:xfrm>
            <a:off x="390112" y="2970235"/>
            <a:ext cx="2315107" cy="2727820"/>
          </a:xfrm>
          <a:prstGeom prst="rect">
            <a:avLst/>
          </a:prstGeom>
          <a:ln>
            <a:solidFill>
              <a:srgbClr val="002856"/>
            </a:solidFill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2604531-CFB6-4DDA-CEA7-8B333CE4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551" y="2970235"/>
            <a:ext cx="2233893" cy="1894299"/>
          </a:xfrm>
          <a:prstGeom prst="rect">
            <a:avLst/>
          </a:prstGeom>
          <a:ln>
            <a:solidFill>
              <a:srgbClr val="002856"/>
            </a:solidFill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A16901F-33AD-8E26-44A6-744665C5F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775" y="2970235"/>
            <a:ext cx="2263451" cy="2876550"/>
          </a:xfrm>
          <a:prstGeom prst="rect">
            <a:avLst/>
          </a:prstGeom>
          <a:ln>
            <a:solidFill>
              <a:srgbClr val="002856"/>
            </a:solidFill>
          </a:ln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020C11A-9B18-C4A1-2E84-0F2371287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557" y="2970235"/>
            <a:ext cx="2076053" cy="1455984"/>
          </a:xfrm>
          <a:prstGeom prst="rect">
            <a:avLst/>
          </a:prstGeom>
          <a:ln>
            <a:solidFill>
              <a:srgbClr val="002856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9CD59B6-1E80-272C-845F-FC38E5B77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107" y="4513275"/>
            <a:ext cx="781056" cy="1333510"/>
          </a:xfrm>
          <a:prstGeom prst="rect">
            <a:avLst/>
          </a:prstGeom>
          <a:ln>
            <a:solidFill>
              <a:srgbClr val="002856"/>
            </a:solidFill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4BB1798A-87FF-00A7-B5AE-5282317090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563"/>
          <a:stretch/>
        </p:blipFill>
        <p:spPr>
          <a:xfrm>
            <a:off x="9739941" y="2970234"/>
            <a:ext cx="2134525" cy="1894299"/>
          </a:xfrm>
          <a:prstGeom prst="rect">
            <a:avLst/>
          </a:prstGeom>
          <a:ln>
            <a:solidFill>
              <a:srgbClr val="002856"/>
            </a:solidFill>
          </a:ln>
        </p:spPr>
      </p:pic>
      <p:sp>
        <p:nvSpPr>
          <p:cNvPr id="28" name="Google Shape;1097;p45">
            <a:extLst>
              <a:ext uri="{FF2B5EF4-FFF2-40B4-BE49-F238E27FC236}">
                <a16:creationId xmlns:a16="http://schemas.microsoft.com/office/drawing/2014/main" id="{0A163541-C120-3C1C-7966-918C7787D945}"/>
              </a:ext>
            </a:extLst>
          </p:cNvPr>
          <p:cNvSpPr txBox="1"/>
          <p:nvPr/>
        </p:nvSpPr>
        <p:spPr>
          <a:xfrm>
            <a:off x="385799" y="2618299"/>
            <a:ext cx="458237" cy="3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1" u="sng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1.</a:t>
            </a:r>
          </a:p>
        </p:txBody>
      </p:sp>
      <p:sp>
        <p:nvSpPr>
          <p:cNvPr id="30" name="Google Shape;1097;p45">
            <a:extLst>
              <a:ext uri="{FF2B5EF4-FFF2-40B4-BE49-F238E27FC236}">
                <a16:creationId xmlns:a16="http://schemas.microsoft.com/office/drawing/2014/main" id="{F7817D41-202C-3822-088D-69689EB87433}"/>
              </a:ext>
            </a:extLst>
          </p:cNvPr>
          <p:cNvSpPr txBox="1"/>
          <p:nvPr/>
        </p:nvSpPr>
        <p:spPr>
          <a:xfrm>
            <a:off x="2849391" y="2618298"/>
            <a:ext cx="458237" cy="3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1" u="sng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2.</a:t>
            </a:r>
          </a:p>
        </p:txBody>
      </p:sp>
      <p:sp>
        <p:nvSpPr>
          <p:cNvPr id="31" name="Google Shape;1097;p45">
            <a:extLst>
              <a:ext uri="{FF2B5EF4-FFF2-40B4-BE49-F238E27FC236}">
                <a16:creationId xmlns:a16="http://schemas.microsoft.com/office/drawing/2014/main" id="{D104DB36-B25D-6BC4-4954-B37CE8761162}"/>
              </a:ext>
            </a:extLst>
          </p:cNvPr>
          <p:cNvSpPr txBox="1"/>
          <p:nvPr/>
        </p:nvSpPr>
        <p:spPr>
          <a:xfrm>
            <a:off x="5089634" y="2618297"/>
            <a:ext cx="458237" cy="3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1" u="sng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3.</a:t>
            </a:r>
          </a:p>
        </p:txBody>
      </p:sp>
      <p:sp>
        <p:nvSpPr>
          <p:cNvPr id="32" name="Google Shape;1097;p45">
            <a:extLst>
              <a:ext uri="{FF2B5EF4-FFF2-40B4-BE49-F238E27FC236}">
                <a16:creationId xmlns:a16="http://schemas.microsoft.com/office/drawing/2014/main" id="{4607A221-16F7-BA0F-145F-469CE5B371BB}"/>
              </a:ext>
            </a:extLst>
          </p:cNvPr>
          <p:cNvSpPr txBox="1"/>
          <p:nvPr/>
        </p:nvSpPr>
        <p:spPr>
          <a:xfrm>
            <a:off x="7474049" y="2618296"/>
            <a:ext cx="458237" cy="3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1" u="sng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4.</a:t>
            </a:r>
          </a:p>
        </p:txBody>
      </p:sp>
      <p:sp>
        <p:nvSpPr>
          <p:cNvPr id="33" name="Google Shape;1097;p45">
            <a:extLst>
              <a:ext uri="{FF2B5EF4-FFF2-40B4-BE49-F238E27FC236}">
                <a16:creationId xmlns:a16="http://schemas.microsoft.com/office/drawing/2014/main" id="{6BA42C94-E5E1-0411-BFFD-2E7144B35E08}"/>
              </a:ext>
            </a:extLst>
          </p:cNvPr>
          <p:cNvSpPr txBox="1"/>
          <p:nvPr/>
        </p:nvSpPr>
        <p:spPr>
          <a:xfrm>
            <a:off x="9698220" y="2618295"/>
            <a:ext cx="458237" cy="3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1" u="sng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6.</a:t>
            </a:r>
          </a:p>
        </p:txBody>
      </p:sp>
      <p:sp>
        <p:nvSpPr>
          <p:cNvPr id="34" name="Google Shape;1097;p45">
            <a:extLst>
              <a:ext uri="{FF2B5EF4-FFF2-40B4-BE49-F238E27FC236}">
                <a16:creationId xmlns:a16="http://schemas.microsoft.com/office/drawing/2014/main" id="{415BF2BF-D97B-7BBA-2DD5-9D804DD7FBEC}"/>
              </a:ext>
            </a:extLst>
          </p:cNvPr>
          <p:cNvSpPr txBox="1"/>
          <p:nvPr/>
        </p:nvSpPr>
        <p:spPr>
          <a:xfrm>
            <a:off x="7473591" y="4426219"/>
            <a:ext cx="458237" cy="3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1" u="sng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922730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Documento de Registo de Formações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Google Shape;1107;p45">
            <a:extLst>
              <a:ext uri="{FF2B5EF4-FFF2-40B4-BE49-F238E27FC236}">
                <a16:creationId xmlns:a16="http://schemas.microsoft.com/office/drawing/2014/main" id="{1C863ECE-D2BD-0E79-3820-9D6C29ECFC46}"/>
              </a:ext>
            </a:extLst>
          </p:cNvPr>
          <p:cNvSpPr/>
          <p:nvPr/>
        </p:nvSpPr>
        <p:spPr>
          <a:xfrm>
            <a:off x="838200" y="1703365"/>
            <a:ext cx="2202929" cy="487386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97;p45">
            <a:extLst>
              <a:ext uri="{FF2B5EF4-FFF2-40B4-BE49-F238E27FC236}">
                <a16:creationId xmlns:a16="http://schemas.microsoft.com/office/drawing/2014/main" id="{8AADAF6D-B958-695B-AD3E-2D5F3FF34BAA}"/>
              </a:ext>
            </a:extLst>
          </p:cNvPr>
          <p:cNvSpPr txBox="1"/>
          <p:nvPr/>
        </p:nvSpPr>
        <p:spPr>
          <a:xfrm>
            <a:off x="755650" y="1703363"/>
            <a:ext cx="2347427" cy="48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COMO PREENCHER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30107823-15F9-C4D1-4280-2B2A1F4C8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570" y="2404977"/>
            <a:ext cx="7683262" cy="41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06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Curriculum Vitae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E699150A-C055-7CE3-E8BD-08391364092A}"/>
              </a:ext>
            </a:extLst>
          </p:cNvPr>
          <p:cNvSpPr/>
          <p:nvPr/>
        </p:nvSpPr>
        <p:spPr>
          <a:xfrm>
            <a:off x="838200" y="1703365"/>
            <a:ext cx="2202929" cy="487386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97;p45">
            <a:extLst>
              <a:ext uri="{FF2B5EF4-FFF2-40B4-BE49-F238E27FC236}">
                <a16:creationId xmlns:a16="http://schemas.microsoft.com/office/drawing/2014/main" id="{D9A5B6F2-678A-D0BA-8371-CB4342AC969E}"/>
              </a:ext>
            </a:extLst>
          </p:cNvPr>
          <p:cNvSpPr txBox="1"/>
          <p:nvPr/>
        </p:nvSpPr>
        <p:spPr>
          <a:xfrm>
            <a:off x="938248" y="1703363"/>
            <a:ext cx="2002831" cy="48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CAMINHO</a:t>
            </a:r>
          </a:p>
        </p:txBody>
      </p:sp>
      <p:sp>
        <p:nvSpPr>
          <p:cNvPr id="28" name="Google Shape;1097;p45">
            <a:extLst>
              <a:ext uri="{FF2B5EF4-FFF2-40B4-BE49-F238E27FC236}">
                <a16:creationId xmlns:a16="http://schemas.microsoft.com/office/drawing/2014/main" id="{0A163541-C120-3C1C-7966-918C7787D945}"/>
              </a:ext>
            </a:extLst>
          </p:cNvPr>
          <p:cNvSpPr txBox="1"/>
          <p:nvPr/>
        </p:nvSpPr>
        <p:spPr>
          <a:xfrm>
            <a:off x="1072448" y="2442329"/>
            <a:ext cx="458237" cy="3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1" u="sng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1.</a:t>
            </a:r>
          </a:p>
        </p:txBody>
      </p:sp>
      <p:sp>
        <p:nvSpPr>
          <p:cNvPr id="30" name="Google Shape;1097;p45">
            <a:extLst>
              <a:ext uri="{FF2B5EF4-FFF2-40B4-BE49-F238E27FC236}">
                <a16:creationId xmlns:a16="http://schemas.microsoft.com/office/drawing/2014/main" id="{F7817D41-202C-3822-088D-69689EB87433}"/>
              </a:ext>
            </a:extLst>
          </p:cNvPr>
          <p:cNvSpPr txBox="1"/>
          <p:nvPr/>
        </p:nvSpPr>
        <p:spPr>
          <a:xfrm>
            <a:off x="4264788" y="2442329"/>
            <a:ext cx="458237" cy="3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1" u="sng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2.</a:t>
            </a:r>
          </a:p>
        </p:txBody>
      </p:sp>
      <p:sp>
        <p:nvSpPr>
          <p:cNvPr id="31" name="Google Shape;1097;p45">
            <a:extLst>
              <a:ext uri="{FF2B5EF4-FFF2-40B4-BE49-F238E27FC236}">
                <a16:creationId xmlns:a16="http://schemas.microsoft.com/office/drawing/2014/main" id="{D104DB36-B25D-6BC4-4954-B37CE8761162}"/>
              </a:ext>
            </a:extLst>
          </p:cNvPr>
          <p:cNvSpPr txBox="1"/>
          <p:nvPr/>
        </p:nvSpPr>
        <p:spPr>
          <a:xfrm>
            <a:off x="8286058" y="2442330"/>
            <a:ext cx="458237" cy="3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1" u="sng" dirty="0">
                <a:solidFill>
                  <a:srgbClr val="002856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3.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0789661-19C8-B841-CC4F-170D4F23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11" y="2970229"/>
            <a:ext cx="2351757" cy="2917205"/>
          </a:xfrm>
          <a:prstGeom prst="rect">
            <a:avLst/>
          </a:prstGeom>
          <a:ln>
            <a:solidFill>
              <a:srgbClr val="002856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F832BE1-DA3B-E14E-DCCD-973E712F3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635" y="2970230"/>
            <a:ext cx="3157195" cy="2917204"/>
          </a:xfrm>
          <a:prstGeom prst="rect">
            <a:avLst/>
          </a:prstGeom>
          <a:ln>
            <a:solidFill>
              <a:srgbClr val="002856"/>
            </a:solidFill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950BA70A-003E-FF85-DE70-B4B4BB879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390" y="2970230"/>
            <a:ext cx="3227718" cy="2917204"/>
          </a:xfrm>
          <a:prstGeom prst="rect">
            <a:avLst/>
          </a:prstGeom>
          <a:ln>
            <a:solidFill>
              <a:srgbClr val="002856"/>
            </a:solidFill>
          </a:ln>
        </p:spPr>
      </p:pic>
    </p:spTree>
    <p:extLst>
      <p:ext uri="{BB962C8B-B14F-4D97-AF65-F5344CB8AC3E}">
        <p14:creationId xmlns:p14="http://schemas.microsoft.com/office/powerpoint/2010/main" val="1909818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Curriculum Vitae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E699150A-C055-7CE3-E8BD-08391364092A}"/>
              </a:ext>
            </a:extLst>
          </p:cNvPr>
          <p:cNvSpPr/>
          <p:nvPr/>
        </p:nvSpPr>
        <p:spPr>
          <a:xfrm>
            <a:off x="923261" y="1703363"/>
            <a:ext cx="1893798" cy="519137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97;p45">
            <a:extLst>
              <a:ext uri="{FF2B5EF4-FFF2-40B4-BE49-F238E27FC236}">
                <a16:creationId xmlns:a16="http://schemas.microsoft.com/office/drawing/2014/main" id="{D9A5B6F2-678A-D0BA-8371-CB4342AC969E}"/>
              </a:ext>
            </a:extLst>
          </p:cNvPr>
          <p:cNvSpPr txBox="1"/>
          <p:nvPr/>
        </p:nvSpPr>
        <p:spPr>
          <a:xfrm>
            <a:off x="965792" y="1780891"/>
            <a:ext cx="1808737" cy="371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NOVO TEMPLATE</a:t>
            </a:r>
          </a:p>
        </p:txBody>
      </p:sp>
      <p:pic>
        <p:nvPicPr>
          <p:cNvPr id="9" name="Imagem 8" descr="Uma imagem com texto, Cara humana, computador, captura de ecrã&#10;&#10;Descrição gerada automaticamente">
            <a:extLst>
              <a:ext uri="{FF2B5EF4-FFF2-40B4-BE49-F238E27FC236}">
                <a16:creationId xmlns:a16="http://schemas.microsoft.com/office/drawing/2014/main" id="{B4AF05CF-2A94-7C58-E735-C6AEAC06F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61" y="2436727"/>
            <a:ext cx="2978205" cy="4240384"/>
          </a:xfrm>
          <a:prstGeom prst="rect">
            <a:avLst/>
          </a:prstGeom>
          <a:ln>
            <a:solidFill>
              <a:srgbClr val="002856"/>
            </a:solidFill>
          </a:ln>
        </p:spPr>
      </p:pic>
      <p:pic>
        <p:nvPicPr>
          <p:cNvPr id="19" name="Imagem 18" descr="Uma imagem com texto, eletrónica, captura de ecrã, software&#10;&#10;Descrição gerada automaticamente">
            <a:extLst>
              <a:ext uri="{FF2B5EF4-FFF2-40B4-BE49-F238E27FC236}">
                <a16:creationId xmlns:a16="http://schemas.microsoft.com/office/drawing/2014/main" id="{0A4901F5-2C84-C1A3-E62B-B2A2A2916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89" y="2436732"/>
            <a:ext cx="2981474" cy="4240379"/>
          </a:xfrm>
          <a:prstGeom prst="rect">
            <a:avLst/>
          </a:prstGeom>
          <a:ln>
            <a:solidFill>
              <a:srgbClr val="002856"/>
            </a:solidFill>
          </a:ln>
        </p:spPr>
      </p:pic>
      <p:pic>
        <p:nvPicPr>
          <p:cNvPr id="21" name="Imagem 20" descr="Uma imagem com texto, captura de ecrã, Tipo de letra, Página web&#10;&#10;Descrição gerada automaticamente">
            <a:extLst>
              <a:ext uri="{FF2B5EF4-FFF2-40B4-BE49-F238E27FC236}">
                <a16:creationId xmlns:a16="http://schemas.microsoft.com/office/drawing/2014/main" id="{66E41305-03B4-BA25-1B8A-5848CD453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87" y="2436727"/>
            <a:ext cx="2981473" cy="4243486"/>
          </a:xfrm>
          <a:prstGeom prst="rect">
            <a:avLst/>
          </a:prstGeom>
          <a:ln>
            <a:solidFill>
              <a:srgbClr val="002856"/>
            </a:solidFill>
          </a:ln>
        </p:spPr>
      </p:pic>
      <p:sp>
        <p:nvSpPr>
          <p:cNvPr id="22" name="Google Shape;1097;p45">
            <a:extLst>
              <a:ext uri="{FF2B5EF4-FFF2-40B4-BE49-F238E27FC236}">
                <a16:creationId xmlns:a16="http://schemas.microsoft.com/office/drawing/2014/main" id="{A3815178-8F25-7B23-14B1-16A80F8913DA}"/>
              </a:ext>
            </a:extLst>
          </p:cNvPr>
          <p:cNvSpPr txBox="1"/>
          <p:nvPr/>
        </p:nvSpPr>
        <p:spPr>
          <a:xfrm>
            <a:off x="7790926" y="1587500"/>
            <a:ext cx="2981473" cy="67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1" dirty="0">
                <a:solidFill>
                  <a:schemeClr val="bg1"/>
                </a:solidFill>
                <a:highlight>
                  <a:srgbClr val="E5912B"/>
                </a:highlight>
                <a:latin typeface="Montserrat" panose="00000500000000000000" pitchFamily="2" charset="0"/>
                <a:ea typeface="Roboto"/>
                <a:cs typeface="Roboto"/>
                <a:sym typeface="Roboto"/>
              </a:rPr>
              <a:t>A CADA DIA 25 DE CADA MÊS O CV TEM QUE ESTAR ATUALIZADO</a:t>
            </a:r>
          </a:p>
        </p:txBody>
      </p:sp>
      <p:pic>
        <p:nvPicPr>
          <p:cNvPr id="24" name="Gráfico 23" descr="Aviso destaque">
            <a:extLst>
              <a:ext uri="{FF2B5EF4-FFF2-40B4-BE49-F238E27FC236}">
                <a16:creationId xmlns:a16="http://schemas.microsoft.com/office/drawing/2014/main" id="{2F5F464A-891D-048A-DEDA-501B17770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4616" y="1738303"/>
            <a:ext cx="414347" cy="4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64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Outros Assuntos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Google Shape;1107;p45">
            <a:extLst>
              <a:ext uri="{FF2B5EF4-FFF2-40B4-BE49-F238E27FC236}">
                <a16:creationId xmlns:a16="http://schemas.microsoft.com/office/drawing/2014/main" id="{E699150A-C055-7CE3-E8BD-08391364092A}"/>
              </a:ext>
            </a:extLst>
          </p:cNvPr>
          <p:cNvSpPr/>
          <p:nvPr/>
        </p:nvSpPr>
        <p:spPr>
          <a:xfrm>
            <a:off x="2521305" y="2201506"/>
            <a:ext cx="7149390" cy="2902754"/>
          </a:xfrm>
          <a:prstGeom prst="roundRect">
            <a:avLst>
              <a:gd name="adj" fmla="val 11051"/>
            </a:avLst>
          </a:prstGeom>
          <a:solidFill>
            <a:srgbClr val="E591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97;p45">
            <a:extLst>
              <a:ext uri="{FF2B5EF4-FFF2-40B4-BE49-F238E27FC236}">
                <a16:creationId xmlns:a16="http://schemas.microsoft.com/office/drawing/2014/main" id="{D9A5B6F2-678A-D0BA-8371-CB4342AC969E}"/>
              </a:ext>
            </a:extLst>
          </p:cNvPr>
          <p:cNvSpPr txBox="1"/>
          <p:nvPr/>
        </p:nvSpPr>
        <p:spPr>
          <a:xfrm>
            <a:off x="2643454" y="2584877"/>
            <a:ext cx="6905092" cy="213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Roboto"/>
                <a:sym typeface="Roboto"/>
              </a:rPr>
              <a:t>MICROFONE ABERTO</a:t>
            </a:r>
          </a:p>
        </p:txBody>
      </p:sp>
    </p:spTree>
    <p:extLst>
      <p:ext uri="{BB962C8B-B14F-4D97-AF65-F5344CB8AC3E}">
        <p14:creationId xmlns:p14="http://schemas.microsoft.com/office/powerpoint/2010/main" val="3307671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texto, captura de ecrã, Tipo de letra, design&#10;&#10;Descrição gerada automaticamente">
            <a:extLst>
              <a:ext uri="{FF2B5EF4-FFF2-40B4-BE49-F238E27FC236}">
                <a16:creationId xmlns:a16="http://schemas.microsoft.com/office/drawing/2014/main" id="{13D43D85-0A81-92CD-2725-F54DB75AC5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B955D34-6841-8155-8ABC-154C8370C7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95127" y="2478314"/>
            <a:ext cx="10457219" cy="947918"/>
          </a:xfrm>
        </p:spPr>
        <p:txBody>
          <a:bodyPr>
            <a:normAutofit/>
          </a:bodyPr>
          <a:lstStyle/>
          <a:p>
            <a:pPr algn="l"/>
            <a:r>
              <a:rPr lang="pt-PT" sz="3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DD3C77-41E6-F839-9051-6F6A8CC923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595127" y="4350184"/>
            <a:ext cx="5320145" cy="535853"/>
          </a:xfrm>
        </p:spPr>
        <p:txBody>
          <a:bodyPr>
            <a:normAutofit/>
          </a:bodyPr>
          <a:lstStyle/>
          <a:p>
            <a:pPr algn="l"/>
            <a:r>
              <a:rPr lang="pt-PT" sz="1600" i="1" dirty="0"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52C3F87-090B-5036-B1CB-1A7485AA14C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5127" y="3465914"/>
            <a:ext cx="10457219" cy="7287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400" b="1" dirty="0">
                <a:solidFill>
                  <a:srgbClr val="E5912B"/>
                </a:solidFill>
                <a:latin typeface="Montserrat" panose="00000500000000000000" pitchFamily="2" charset="0"/>
              </a:rPr>
              <a:t>Apresentação dos Principais Indicadores de Gestão</a:t>
            </a:r>
          </a:p>
        </p:txBody>
      </p:sp>
    </p:spTree>
    <p:extLst>
      <p:ext uri="{BB962C8B-B14F-4D97-AF65-F5344CB8AC3E}">
        <p14:creationId xmlns:p14="http://schemas.microsoft.com/office/powerpoint/2010/main" val="3108667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A nossa equipa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4D3B4A9-60DC-8861-D47B-99078497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578" y="1811749"/>
            <a:ext cx="5172739" cy="823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b="1" dirty="0">
                <a:solidFill>
                  <a:srgbClr val="002856"/>
                </a:solidFill>
                <a:latin typeface="Montserrat" panose="00000500000000000000" pitchFamily="2" charset="0"/>
              </a:rPr>
              <a:t>Temos novos colaboradores na equipa…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11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Uma imagem com texto, Cara humana, sorrir, mulher&#10;&#10;Descrição gerada automaticamente">
            <a:extLst>
              <a:ext uri="{FF2B5EF4-FFF2-40B4-BE49-F238E27FC236}">
                <a16:creationId xmlns:a16="http://schemas.microsoft.com/office/drawing/2014/main" id="{FB7B7290-0303-180A-19E5-EF4159646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4" b="26290"/>
          <a:stretch/>
        </p:blipFill>
        <p:spPr>
          <a:xfrm>
            <a:off x="1035745" y="3283096"/>
            <a:ext cx="10120509" cy="27061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A nossa equipa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4D3B4A9-60DC-8861-D47B-99078497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578" y="1811749"/>
            <a:ext cx="5172739" cy="8232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b="1" dirty="0">
                <a:solidFill>
                  <a:srgbClr val="002856"/>
                </a:solidFill>
                <a:latin typeface="Montserrat" panose="00000500000000000000" pitchFamily="2" charset="0"/>
              </a:rPr>
              <a:t>Temos novos colaboradores na equipa…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E9718EC5-C20A-B2E8-7C62-FD38C064E0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Marcador de Posição de Conteúdo 2">
            <a:extLst>
              <a:ext uri="{FF2B5EF4-FFF2-40B4-BE49-F238E27FC236}">
                <a16:creationId xmlns:a16="http://schemas.microsoft.com/office/drawing/2014/main" id="{920F9DB0-73BA-6696-8356-B63283518AD4}"/>
              </a:ext>
            </a:extLst>
          </p:cNvPr>
          <p:cNvSpPr txBox="1">
            <a:spLocks/>
          </p:cNvSpPr>
          <p:nvPr/>
        </p:nvSpPr>
        <p:spPr>
          <a:xfrm>
            <a:off x="7152611" y="1964149"/>
            <a:ext cx="4191664" cy="620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PT" sz="4000" b="1" dirty="0">
                <a:solidFill>
                  <a:srgbClr val="E5912B"/>
                </a:solidFill>
                <a:latin typeface="Montserrat" panose="00000500000000000000" pitchFamily="2" charset="0"/>
              </a:rPr>
              <a:t>BEM-VINDAS!</a:t>
            </a:r>
          </a:p>
        </p:txBody>
      </p:sp>
    </p:spTree>
    <p:extLst>
      <p:ext uri="{BB962C8B-B14F-4D97-AF65-F5344CB8AC3E}">
        <p14:creationId xmlns:p14="http://schemas.microsoft.com/office/powerpoint/2010/main" val="3172507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Organograma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REUNIÃO SEMESTRAL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ABA6F52-E8DA-C160-AA57-A6EC0DF0ED52}"/>
              </a:ext>
            </a:extLst>
          </p:cNvPr>
          <p:cNvSpPr txBox="1"/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pic>
        <p:nvPicPr>
          <p:cNvPr id="20" name="Imagem 19" descr="Uma imagem com texto, captura de ecrã, Tipo de letra, design&#10;&#10;Descrição gerada automaticamente">
            <a:extLst>
              <a:ext uri="{FF2B5EF4-FFF2-40B4-BE49-F238E27FC236}">
                <a16:creationId xmlns:a16="http://schemas.microsoft.com/office/drawing/2014/main" id="{CDB3D6FC-C652-A828-96E1-DE7F48403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6667" r="5624" b="11389"/>
          <a:stretch/>
        </p:blipFill>
        <p:spPr>
          <a:xfrm>
            <a:off x="647700" y="1701680"/>
            <a:ext cx="108966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91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Organograma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SISTEMA DE GESTÃO DA QUALIDADE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E1E5EC26-973B-F720-D366-52E0C28DB0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53895" y="17814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ABA6F52-E8DA-C160-AA57-A6EC0DF0ED52}"/>
              </a:ext>
            </a:extLst>
          </p:cNvPr>
          <p:cNvSpPr txBox="1"/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pic>
        <p:nvPicPr>
          <p:cNvPr id="20" name="Imagem 19" descr="Uma imagem com texto, captura de ecrã, Tipo de letra, design&#10;&#10;Descrição gerada automaticamente">
            <a:extLst>
              <a:ext uri="{FF2B5EF4-FFF2-40B4-BE49-F238E27FC236}">
                <a16:creationId xmlns:a16="http://schemas.microsoft.com/office/drawing/2014/main" id="{CDB3D6FC-C652-A828-96E1-DE7F48403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6667" r="5624" b="11389"/>
          <a:stretch/>
        </p:blipFill>
        <p:spPr>
          <a:xfrm>
            <a:off x="647700" y="1701680"/>
            <a:ext cx="10896600" cy="4933950"/>
          </a:xfrm>
          <a:prstGeom prst="rect">
            <a:avLst/>
          </a:prstGeom>
        </p:spPr>
      </p:pic>
      <p:pic>
        <p:nvPicPr>
          <p:cNvPr id="4" name="Imagem 3" descr="Uma imagem com texto, captura de ecrã, Tipo de letra, design&#10;&#10;Descrição gerada automaticamente">
            <a:extLst>
              <a:ext uri="{FF2B5EF4-FFF2-40B4-BE49-F238E27FC236}">
                <a16:creationId xmlns:a16="http://schemas.microsoft.com/office/drawing/2014/main" id="{A64694A1-54E1-9C2A-11F4-4DF3C66F1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1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Organograma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SISTEMA DE GESTÃO DA QUALIDADE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E1E5EC26-973B-F720-D366-52E0C28DB0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53895" y="17814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ABA6F52-E8DA-C160-AA57-A6EC0DF0ED52}"/>
              </a:ext>
            </a:extLst>
          </p:cNvPr>
          <p:cNvSpPr txBox="1"/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pic>
        <p:nvPicPr>
          <p:cNvPr id="20" name="Imagem 19" descr="Uma imagem com texto, captura de ecrã, Tipo de letra, design&#10;&#10;Descrição gerada automaticamente">
            <a:extLst>
              <a:ext uri="{FF2B5EF4-FFF2-40B4-BE49-F238E27FC236}">
                <a16:creationId xmlns:a16="http://schemas.microsoft.com/office/drawing/2014/main" id="{CDB3D6FC-C652-A828-96E1-DE7F48403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6667" r="5624" b="11389"/>
          <a:stretch/>
        </p:blipFill>
        <p:spPr>
          <a:xfrm>
            <a:off x="647700" y="1701680"/>
            <a:ext cx="10896600" cy="4933950"/>
          </a:xfrm>
          <a:prstGeom prst="rect">
            <a:avLst/>
          </a:prstGeom>
        </p:spPr>
      </p:pic>
      <p:pic>
        <p:nvPicPr>
          <p:cNvPr id="7" name="Imagem 6" descr="Uma imagem com texto, captura de ecrã, Sistema operativo, Ícone de computador&#10;&#10;Descrição gerada automaticamente">
            <a:extLst>
              <a:ext uri="{FF2B5EF4-FFF2-40B4-BE49-F238E27FC236}">
                <a16:creationId xmlns:a16="http://schemas.microsoft.com/office/drawing/2014/main" id="{A1456581-87AC-D447-A1FF-D9E0EEA29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4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Organograma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SISTEMA DE GESTÃO DA QUALIDADE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E1E5EC26-973B-F720-D366-52E0C28DB0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53895" y="17814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ABA6F52-E8DA-C160-AA57-A6EC0DF0ED52}"/>
              </a:ext>
            </a:extLst>
          </p:cNvPr>
          <p:cNvSpPr txBox="1"/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pic>
        <p:nvPicPr>
          <p:cNvPr id="9" name="Imagem 8" descr="Uma imagem com texto, captura de ecrã, design&#10;&#10;Descrição gerada automaticamente">
            <a:extLst>
              <a:ext uri="{FF2B5EF4-FFF2-40B4-BE49-F238E27FC236}">
                <a16:creationId xmlns:a16="http://schemas.microsoft.com/office/drawing/2014/main" id="{D870009F-B0B4-CDDC-D423-74C9656BF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7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F4E-9B1A-E356-7D4B-9862BC3AC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868781"/>
            <a:ext cx="10515600" cy="620354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002856"/>
                </a:solidFill>
                <a:latin typeface="Montserrat" panose="00000500000000000000" pitchFamily="2" charset="0"/>
              </a:rPr>
              <a:t>Organograma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3CC6F239-05D8-B5BD-EA5F-7309C92DF7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350358"/>
            <a:ext cx="557230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200" b="1" dirty="0">
                <a:solidFill>
                  <a:srgbClr val="002856"/>
                </a:solidFill>
                <a:latin typeface="Montserrat" panose="00000500000000000000" pitchFamily="2" charset="0"/>
              </a:rPr>
              <a:t>SISTEMA DE GESTÃO DA QUALIDADE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CDDA346-C506-95C0-D742-E2D8DA6C22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489135"/>
            <a:ext cx="451485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Uma imagem com Tipo de letra, Gráficos, design gráfico, captura de ecrã&#10;&#10;Descrição gerada automaticamente">
            <a:extLst>
              <a:ext uri="{FF2B5EF4-FFF2-40B4-BE49-F238E27FC236}">
                <a16:creationId xmlns:a16="http://schemas.microsoft.com/office/drawing/2014/main" id="{2062510F-D646-9B7A-28DB-D8203C8DA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24" y="6267450"/>
            <a:ext cx="837992" cy="401145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1B37D6-1BFF-4530-E02C-0DC4C6085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3261" y="183390"/>
            <a:ext cx="756612" cy="98577"/>
          </a:xfrm>
          <a:prstGeom prst="roundRect">
            <a:avLst/>
          </a:prstGeom>
          <a:solidFill>
            <a:srgbClr val="E59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B9868F4-8E0B-7407-EAD6-2C00F5343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1700" y="179244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4B6DFC8-8872-D29C-E99F-E618E4609C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0139" y="18419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169806C-1147-7269-F773-297BF749A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88578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72DF616-613F-42DB-1926-383E0E21E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7017" y="179136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F9D038F5-29A6-2330-2780-804D57AA2C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5456" y="179135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E1E5EC26-973B-F720-D366-52E0C28DB0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53895" y="178141"/>
            <a:ext cx="756612" cy="98577"/>
          </a:xfrm>
          <a:prstGeom prst="roundRect">
            <a:avLst/>
          </a:prstGeom>
          <a:solidFill>
            <a:srgbClr val="002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1ABA6F52-E8DA-C160-AA57-A6EC0DF0ED52}"/>
              </a:ext>
            </a:extLst>
          </p:cNvPr>
          <p:cNvSpPr txBox="1"/>
          <p:nvPr/>
        </p:nvSpPr>
        <p:spPr>
          <a:xfrm>
            <a:off x="8126083" y="380970"/>
            <a:ext cx="3227717" cy="305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200" i="1" dirty="0">
                <a:solidFill>
                  <a:srgbClr val="002856"/>
                </a:solidFill>
                <a:latin typeface="Montserrat" panose="00000500000000000000" pitchFamily="2" charset="0"/>
              </a:rPr>
              <a:t>24/07/2024</a:t>
            </a:r>
          </a:p>
        </p:txBody>
      </p:sp>
      <p:pic>
        <p:nvPicPr>
          <p:cNvPr id="4" name="Imagem 3" descr="Uma imagem com texto, captura de ecrã, Sistema operativo, software&#10;&#10;Descrição gerada automaticamente">
            <a:extLst>
              <a:ext uri="{FF2B5EF4-FFF2-40B4-BE49-F238E27FC236}">
                <a16:creationId xmlns:a16="http://schemas.microsoft.com/office/drawing/2014/main" id="{C1E40A88-772A-7666-6DF4-3C7F09BBB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925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1258</Words>
  <Application>Microsoft Office PowerPoint</Application>
  <PresentationFormat>Ecrã Panorâmico</PresentationFormat>
  <Paragraphs>381</Paragraphs>
  <Slides>29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Fira Sans Extra Condensed</vt:lpstr>
      <vt:lpstr>Montserrat</vt:lpstr>
      <vt:lpstr>Montserrat Bold</vt:lpstr>
      <vt:lpstr>Roboto</vt:lpstr>
      <vt:lpstr>Tema do Office</vt:lpstr>
      <vt:lpstr>REUNIÃO SEMESTRAL</vt:lpstr>
      <vt:lpstr>OJETIVO DA FORMAÇÃO:</vt:lpstr>
      <vt:lpstr>A nossa equipa</vt:lpstr>
      <vt:lpstr>A nossa equipa</vt:lpstr>
      <vt:lpstr>Organograma</vt:lpstr>
      <vt:lpstr>Organograma</vt:lpstr>
      <vt:lpstr>Organograma</vt:lpstr>
      <vt:lpstr>Organograma</vt:lpstr>
      <vt:lpstr>Organograma</vt:lpstr>
      <vt:lpstr>Organograma</vt:lpstr>
      <vt:lpstr>Indicadores de Gestão</vt:lpstr>
      <vt:lpstr>Indicadores de Gestão</vt:lpstr>
      <vt:lpstr>Indicadores de Gestão</vt:lpstr>
      <vt:lpstr>Indicadores de Gestão</vt:lpstr>
      <vt:lpstr>Indicadores de Gestão</vt:lpstr>
      <vt:lpstr>Indicadores de Gestão</vt:lpstr>
      <vt:lpstr>Indicadores de Gestão</vt:lpstr>
      <vt:lpstr>Indicadores de Gestão</vt:lpstr>
      <vt:lpstr>Indicadores de Gestão</vt:lpstr>
      <vt:lpstr>Indicadores de Gestão</vt:lpstr>
      <vt:lpstr>Indicadores de Gestão</vt:lpstr>
      <vt:lpstr>Satisfação dos Colaboradores</vt:lpstr>
      <vt:lpstr>Satisfação dos Colaboradores</vt:lpstr>
      <vt:lpstr>Documento de Registo de Formações</vt:lpstr>
      <vt:lpstr>Documento de Registo de Formações</vt:lpstr>
      <vt:lpstr>Curriculum Vitae</vt:lpstr>
      <vt:lpstr>Curriculum Vitae</vt:lpstr>
      <vt:lpstr>Outros Assuntos</vt:lpstr>
      <vt:lpstr>REUNIÃO SEMESTRAL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NOME DA REUNIÃO/FORMAÇÃO</dc:title>
  <dc:creator>Mariana Varela</dc:creator>
  <cp:lastModifiedBy>Mariana Varela</cp:lastModifiedBy>
  <cp:revision>100</cp:revision>
  <dcterms:created xsi:type="dcterms:W3CDTF">2023-06-20T08:22:05Z</dcterms:created>
  <dcterms:modified xsi:type="dcterms:W3CDTF">2024-08-02T10:11:50Z</dcterms:modified>
</cp:coreProperties>
</file>